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363" r:id="rId3"/>
    <p:sldId id="297" r:id="rId4"/>
    <p:sldId id="298" r:id="rId5"/>
    <p:sldId id="300" r:id="rId6"/>
    <p:sldId id="301" r:id="rId7"/>
    <p:sldId id="360" r:id="rId8"/>
    <p:sldId id="362" r:id="rId9"/>
    <p:sldId id="304" r:id="rId10"/>
    <p:sldId id="340" r:id="rId11"/>
    <p:sldId id="341" r:id="rId12"/>
    <p:sldId id="343" r:id="rId13"/>
    <p:sldId id="342" r:id="rId14"/>
    <p:sldId id="351" r:id="rId15"/>
    <p:sldId id="353" r:id="rId16"/>
    <p:sldId id="344" r:id="rId17"/>
    <p:sldId id="346" r:id="rId18"/>
    <p:sldId id="345" r:id="rId19"/>
    <p:sldId id="366" r:id="rId20"/>
    <p:sldId id="347" r:id="rId21"/>
    <p:sldId id="356" r:id="rId22"/>
    <p:sldId id="357" r:id="rId23"/>
    <p:sldId id="367" r:id="rId24"/>
    <p:sldId id="359" r:id="rId25"/>
    <p:sldId id="332" r:id="rId26"/>
    <p:sldId id="316" r:id="rId27"/>
    <p:sldId id="270" r:id="rId28"/>
    <p:sldId id="295" r:id="rId29"/>
    <p:sldId id="319" r:id="rId30"/>
    <p:sldId id="330" r:id="rId31"/>
    <p:sldId id="318" r:id="rId32"/>
    <p:sldId id="333" r:id="rId33"/>
    <p:sldId id="348" r:id="rId34"/>
    <p:sldId id="36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Methods" id="{D822F681-D72C-6749-B5ED-52673D1338A1}">
          <p14:sldIdLst>
            <p14:sldId id="256"/>
            <p14:sldId id="363"/>
            <p14:sldId id="297"/>
            <p14:sldId id="298"/>
            <p14:sldId id="300"/>
            <p14:sldId id="301"/>
            <p14:sldId id="360"/>
            <p14:sldId id="362"/>
          </p14:sldIdLst>
        </p14:section>
        <p14:section name="Velars" id="{AC40F089-3D34-1240-8426-9CC8414D87FB}">
          <p14:sldIdLst>
            <p14:sldId id="304"/>
            <p14:sldId id="340"/>
            <p14:sldId id="341"/>
            <p14:sldId id="343"/>
            <p14:sldId id="342"/>
            <p14:sldId id="351"/>
          </p14:sldIdLst>
        </p14:section>
        <p14:section name="back vowel fronting" id="{D56908D4-E008-7D44-AE7C-0FF44CEE88F0}">
          <p14:sldIdLst>
            <p14:sldId id="353"/>
            <p14:sldId id="344"/>
            <p14:sldId id="346"/>
            <p14:sldId id="345"/>
          </p14:sldIdLst>
        </p14:section>
        <p14:section name="/o/ monophthongization" id="{DE481FE5-4930-5F40-9C3A-C0AA5209FC55}">
          <p14:sldIdLst>
            <p14:sldId id="366"/>
            <p14:sldId id="347"/>
            <p14:sldId id="356"/>
          </p14:sldIdLst>
        </p14:section>
        <p14:section name="Conclusion" id="{ECBA6C4B-9D28-3744-9548-A6E1C3CEE9E7}">
          <p14:sldIdLst>
            <p14:sldId id="357"/>
            <p14:sldId id="367"/>
            <p14:sldId id="359"/>
          </p14:sldIdLst>
        </p14:section>
        <p14:section name="Conclusion" id="{B7833EC4-12A7-504D-8407-08CB9E09FBBD}">
          <p14:sldIdLst>
            <p14:sldId id="332"/>
            <p14:sldId id="316"/>
            <p14:sldId id="270"/>
            <p14:sldId id="295"/>
          </p14:sldIdLst>
        </p14:section>
        <p14:section name="WL and MP" id="{7419DE50-79F7-744A-AE04-6C44BB6B7801}">
          <p14:sldIdLst>
            <p14:sldId id="319"/>
            <p14:sldId id="330"/>
          </p14:sldIdLst>
        </p14:section>
        <p14:section name="Statistical Tests" id="{42A49279-16E3-A44B-A5DC-15B3D5B29F96}">
          <p14:sldIdLst>
            <p14:sldId id="318"/>
            <p14:sldId id="333"/>
            <p14:sldId id="348"/>
            <p14:sldId id="368"/>
          </p14:sldIdLst>
        </p14:section>
        <p14:section name="Dumper" id="{201587C5-C6B8-9B42-8F1B-58C85F361C3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B2"/>
    <a:srgbClr val="009E73"/>
    <a:srgbClr val="F06C0A"/>
    <a:srgbClr val="F7F7F7"/>
    <a:srgbClr val="386092"/>
    <a:srgbClr val="000000"/>
    <a:srgbClr val="FFFFFF"/>
    <a:srgbClr val="D55E00"/>
    <a:srgbClr val="E69F00"/>
    <a:srgbClr val="BC0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85366" autoAdjust="0"/>
  </p:normalViewPr>
  <p:slideViewPr>
    <p:cSldViewPr snapToGrid="0" snapToObjects="1">
      <p:cViewPr>
        <p:scale>
          <a:sx n="103" d="100"/>
          <a:sy n="103" d="100"/>
        </p:scale>
        <p:origin x="984" y="208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5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Mt. St.</a:t>
            </a:r>
            <a:r>
              <a:rPr lang="en-US" baseline="0"/>
              <a:t> Helens: 36 miles as the crow flies</a:t>
            </a:r>
          </a:p>
          <a:p>
            <a:pPr marL="0" indent="0">
              <a:buNone/>
            </a:pPr>
            <a:r>
              <a:rPr lang="en-US"/>
              <a:t>Loggers, mill workers</a:t>
            </a:r>
          </a:p>
          <a:p>
            <a:endParaRPr lang="en-US"/>
          </a:p>
          <a:p>
            <a:r>
              <a:rPr lang="en-US"/>
              <a:t>Why Longview? </a:t>
            </a:r>
          </a:p>
          <a:p>
            <a:r>
              <a:rPr lang="en-US"/>
              <a:t>History of the town, mills.</a:t>
            </a:r>
          </a:p>
          <a:p>
            <a:r>
              <a:rPr lang="en-US"/>
              <a:t>Census</a:t>
            </a:r>
            <a:r>
              <a:rPr lang="en-US" baseline="0"/>
              <a:t> data (northerners at first, southerners later 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6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animations here.</a:t>
            </a:r>
            <a:r>
              <a:rPr lang="en-US" baseline="0"/>
              <a:t> One line at a time.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2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BAKE</a:t>
            </a:r>
          </a:p>
          <a:p>
            <a:r>
              <a:rPr lang="en-US"/>
              <a:t>DECK</a:t>
            </a:r>
          </a:p>
          <a:p>
            <a:r>
              <a:rPr lang="en-US"/>
              <a:t>BACK </a:t>
            </a:r>
          </a:p>
          <a:p>
            <a:endParaRPr lang="en-US"/>
          </a:p>
          <a:p>
            <a:r>
              <a:rPr lang="en-US"/>
              <a:t>(Merger by Approximation)</a:t>
            </a:r>
            <a:r>
              <a:rPr lang="en-US" baseline="0"/>
              <a:t> (Also, transfer and expansion)</a:t>
            </a:r>
            <a:endParaRPr lang="en-US"/>
          </a:p>
          <a:p>
            <a:endParaRPr lang="en-US"/>
          </a:p>
          <a:p>
            <a:r>
              <a:rPr lang="en-US"/>
              <a:t>VAGUE</a:t>
            </a:r>
          </a:p>
          <a:p>
            <a:r>
              <a:rPr lang="en-US"/>
              <a:t>BEG</a:t>
            </a:r>
          </a:p>
          <a:p>
            <a:r>
              <a:rPr lang="en-US"/>
              <a:t>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Tell</a:t>
            </a:r>
            <a:r>
              <a:rPr lang="en-US" baseline="0"/>
              <a:t> about the worker at LCC that said DRAGON, FLAG.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</a:t>
            </a:r>
            <a:r>
              <a:rPr lang="en-US" baseline="0"/>
              <a:t> I do raise in NEGLIGENT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</a:t>
            </a:r>
            <a:r>
              <a:rPr lang="en-US" baseline="0"/>
              <a:t> I do raise in NEGLIGENT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9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0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Settlement</a:t>
            </a:r>
            <a:r>
              <a:rPr lang="en-US" baseline="0"/>
              <a:t> history is why older people don’t front /o/? Influx of southerners in the 70s and 80s brought /o/ fronting?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8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>
              <a:buNone/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>
              <a:buNone/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>
              <a:buNone/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>
              <a:buNone/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JPG"/><Relationship Id="rId5" Type="http://schemas.openxmlformats.org/officeDocument/2006/relationships/image" Target="../media/image17.tiff"/><Relationship Id="rId6" Type="http://schemas.openxmlformats.org/officeDocument/2006/relationships/audio" Target="../media/audio6.bin"/><Relationship Id="rId7" Type="http://schemas.openxmlformats.org/officeDocument/2006/relationships/audio" Target="../media/audio7.bin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audio" Target="../media/audio3.bin"/><Relationship Id="rId6" Type="http://schemas.openxmlformats.org/officeDocument/2006/relationships/audio" Target="../media/audio4.bin"/><Relationship Id="rId7" Type="http://schemas.openxmlformats.org/officeDocument/2006/relationships/audio" Target="../media/audio5.bin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32855" y="1998745"/>
            <a:ext cx="10519929" cy="850755"/>
          </a:xfrm>
        </p:spPr>
        <p:txBody>
          <a:bodyPr anchor="ctr">
            <a:normAutofit/>
          </a:bodyPr>
          <a:lstStyle/>
          <a:p>
            <a:r>
              <a:rPr lang="en-US" spc="200"/>
              <a:t>Volcanic Vocalic Changes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024194" y="3182679"/>
            <a:ext cx="6380281" cy="1845301"/>
          </a:xfrm>
        </p:spPr>
        <p:txBody>
          <a:bodyPr/>
          <a:lstStyle/>
          <a:p>
            <a:r>
              <a:rPr lang="en-US"/>
              <a:t>UGA Linguistics Colloquium</a:t>
            </a:r>
          </a:p>
          <a:p>
            <a:r>
              <a:rPr lang="en-US"/>
              <a:t>April 7,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3556" y="3308030"/>
            <a:ext cx="680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4419" y="300532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Pre-Velars: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Pre-Velars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8" y="1359151"/>
            <a:ext cx="8229600" cy="4572000"/>
          </a:xfrm>
          <a:prstGeom prst="rect">
            <a:avLst/>
          </a:prstGeom>
        </p:spPr>
      </p:pic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57544" cy="4779256"/>
          </a:xfrm>
        </p:spPr>
        <p:txBody>
          <a:bodyPr/>
          <a:lstStyle/>
          <a:p>
            <a:r>
              <a:rPr lang="en-US" cap="small">
                <a:solidFill>
                  <a:srgbClr val="0072B2"/>
                </a:solidFill>
              </a:rPr>
              <a:t>vague</a:t>
            </a:r>
            <a:r>
              <a:rPr lang="en-US"/>
              <a:t> and </a:t>
            </a:r>
            <a:r>
              <a:rPr lang="en-US" cap="small">
                <a:solidFill>
                  <a:srgbClr val="D55E00"/>
                </a:solidFill>
              </a:rPr>
              <a:t>beg</a:t>
            </a:r>
            <a:r>
              <a:rPr lang="en-US">
                <a:solidFill>
                  <a:srgbClr val="D55E00"/>
                </a:solidFill>
              </a:rPr>
              <a:t> </a:t>
            </a:r>
            <a:r>
              <a:rPr lang="en-US"/>
              <a:t>merged somewhere in the middle of /ek/ and /ɛk/.</a:t>
            </a:r>
          </a:p>
          <a:p>
            <a:endParaRPr lang="en-US"/>
          </a:p>
          <a:p>
            <a:r>
              <a:rPr lang="en-US"/>
              <a:t>merger by approxi-mation </a:t>
            </a:r>
            <a:r>
              <a:rPr lang="en-US" sz="1400"/>
              <a:t>(Labov 1994)</a:t>
            </a:r>
          </a:p>
          <a:p>
            <a:endParaRPr lang="en-US"/>
          </a:p>
          <a:p>
            <a:r>
              <a:rPr lang="en-US" cap="small">
                <a:solidFill>
                  <a:srgbClr val="009E73"/>
                </a:solidFill>
              </a:rPr>
              <a:t>bag</a:t>
            </a:r>
            <a:r>
              <a:rPr lang="en-US"/>
              <a:t> is raised to the /ɛk/ 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37417" y="1881050"/>
            <a:ext cx="3692434" cy="356180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/>
              <a:t>Age +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Pre-Velars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high overlap between </a:t>
            </a:r>
            <a:r>
              <a:rPr lang="en-US" cap="small">
                <a:solidFill>
                  <a:srgbClr val="0072B2"/>
                </a:solidFill>
              </a:rPr>
              <a:t>vague</a:t>
            </a:r>
            <a:r>
              <a:rPr lang="en-US"/>
              <a:t> and </a:t>
            </a:r>
            <a:r>
              <a:rPr lang="en-US" cap="small">
                <a:solidFill>
                  <a:srgbClr val="D55E00"/>
                </a:solidFill>
              </a:rPr>
              <a:t>beg</a:t>
            </a:r>
            <a:r>
              <a:rPr lang="en-US"/>
              <a:t> for all groups</a:t>
            </a:r>
          </a:p>
          <a:p>
            <a:endParaRPr lang="en-US"/>
          </a:p>
          <a:p>
            <a:r>
              <a:rPr lang="en-US"/>
              <a:t>older men raise </a:t>
            </a:r>
            <a:r>
              <a:rPr lang="en-US" cap="small">
                <a:solidFill>
                  <a:srgbClr val="009E73"/>
                </a:solidFill>
              </a:rPr>
              <a:t>bag</a:t>
            </a:r>
            <a:r>
              <a:rPr lang="en-US"/>
              <a:t> almost to merge with </a:t>
            </a:r>
            <a:r>
              <a:rPr lang="en-US" cap="small">
                <a:solidFill>
                  <a:srgbClr val="0072B2"/>
                </a:solidFill>
              </a:rPr>
              <a:t>vague</a:t>
            </a:r>
            <a:r>
              <a:rPr lang="en-US"/>
              <a:t>/</a:t>
            </a:r>
            <a:r>
              <a:rPr lang="en-US" cap="small">
                <a:solidFill>
                  <a:srgbClr val="D55E00"/>
                </a:solidFill>
              </a:rPr>
              <a:t>beg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younger group (in this sample) does not raise </a:t>
            </a:r>
            <a:r>
              <a:rPr lang="en-US" cap="small">
                <a:solidFill>
                  <a:srgbClr val="009E73"/>
                </a:solidFill>
              </a:rPr>
              <a:t>bag</a:t>
            </a:r>
            <a:r>
              <a:rPr lang="en-US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29" y="282277"/>
            <a:ext cx="7012664" cy="58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586"/>
          <a:stretch/>
        </p:blipFill>
        <p:spPr>
          <a:xfrm>
            <a:off x="1886124" y="1405010"/>
            <a:ext cx="8419751" cy="49513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Pre-Velars in other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Pre-Velars</a:t>
            </a:r>
          </a:p>
        </p:txBody>
      </p:sp>
    </p:spTree>
    <p:extLst>
      <p:ext uri="{BB962C8B-B14F-4D97-AF65-F5344CB8AC3E}">
        <p14:creationId xmlns:p14="http://schemas.microsoft.com/office/powerpoint/2010/main" val="18471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3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5"/>
          <a:stretch/>
        </p:blipFill>
        <p:spPr>
          <a:xfrm>
            <a:off x="2982213" y="3136356"/>
            <a:ext cx="8419751" cy="309670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Pre-Velars in other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Pre-Velars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863333" y="1309527"/>
            <a:ext cx="3767057" cy="1406438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Seattle, Spokane, Yakima</a:t>
            </a:r>
            <a:r>
              <a:rPr lang="en-US" sz="1100"/>
              <a:t> (Wassink 2016)</a:t>
            </a:r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and </a:t>
            </a:r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raised by all speakers (male/female, young/old)</a:t>
            </a:r>
          </a:p>
        </p:txBody>
      </p:sp>
      <p:sp>
        <p:nvSpPr>
          <p:cNvPr id="44" name="Content Placeholder 1"/>
          <p:cNvSpPr txBox="1">
            <a:spLocks/>
          </p:cNvSpPr>
          <p:nvPr/>
        </p:nvSpPr>
        <p:spPr>
          <a:xfrm>
            <a:off x="9469581" y="2988788"/>
            <a:ext cx="2979868" cy="1406438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Michigan</a:t>
            </a:r>
            <a:r>
              <a:rPr lang="en-US" sz="1100"/>
              <a:t> (Roeder 2009)</a:t>
            </a:r>
          </a:p>
          <a:p>
            <a:pPr marL="9525"/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8514407" y="3578084"/>
            <a:ext cx="130763" cy="676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633666" y="2262977"/>
            <a:ext cx="559049" cy="1150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"/>
          <p:cNvSpPr txBox="1">
            <a:spLocks/>
          </p:cNvSpPr>
          <p:nvPr/>
        </p:nvSpPr>
        <p:spPr>
          <a:xfrm>
            <a:off x="182746" y="3452460"/>
            <a:ext cx="2979868" cy="1406438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Portland and E. Oregon </a:t>
            </a:r>
            <a:r>
              <a:rPr lang="en-US" sz="1100"/>
              <a:t>(McLarty </a:t>
            </a:r>
            <a:r>
              <a:rPr lang="en-US" sz="1100" i="1"/>
              <a:t>et al. </a:t>
            </a:r>
            <a:r>
              <a:rPr lang="en-US" sz="1100"/>
              <a:t>2016; Becker </a:t>
            </a:r>
            <a:r>
              <a:rPr lang="en-US" sz="1100" i="1"/>
              <a:t>et al</a:t>
            </a:r>
            <a:r>
              <a:rPr lang="en-US" sz="1100"/>
              <a:t>. 2016)</a:t>
            </a:r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and </a:t>
            </a:r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 mostly in older speakers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766197" y="3602062"/>
            <a:ext cx="1563332" cy="234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267442" y="3690092"/>
            <a:ext cx="447716" cy="787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1"/>
          <p:cNvSpPr txBox="1">
            <a:spLocks/>
          </p:cNvSpPr>
          <p:nvPr/>
        </p:nvSpPr>
        <p:spPr>
          <a:xfrm>
            <a:off x="5721922" y="2616787"/>
            <a:ext cx="2734627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Montana</a:t>
            </a:r>
            <a:r>
              <a:rPr lang="en-US" sz="1100"/>
              <a:t> (anecdotally)</a:t>
            </a:r>
          </a:p>
          <a:p>
            <a:pPr marL="9525"/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848435" y="3347548"/>
            <a:ext cx="348757" cy="678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1"/>
          <p:cNvSpPr txBox="1">
            <a:spLocks/>
          </p:cNvSpPr>
          <p:nvPr/>
        </p:nvSpPr>
        <p:spPr>
          <a:xfrm>
            <a:off x="1976750" y="1526338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British Columbia</a:t>
            </a:r>
            <a:r>
              <a:rPr lang="en-US" sz="1100"/>
              <a:t> (Cardoso 2016)</a:t>
            </a:r>
            <a:endParaRPr lang="en-US" sz="1800"/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and </a:t>
            </a:r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4040884" y="2176822"/>
            <a:ext cx="440116" cy="864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1"/>
          <p:cNvSpPr txBox="1">
            <a:spLocks/>
          </p:cNvSpPr>
          <p:nvPr/>
        </p:nvSpPr>
        <p:spPr>
          <a:xfrm>
            <a:off x="1921854" y="5526149"/>
            <a:ext cx="2734627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Nevada</a:t>
            </a:r>
            <a:r>
              <a:rPr lang="en-US" sz="1100"/>
              <a:t> (Fridland </a:t>
            </a:r>
            <a:r>
              <a:rPr lang="en-US" sz="1100" i="1"/>
              <a:t>et al.</a:t>
            </a:r>
            <a:r>
              <a:rPr lang="en-US" sz="1100"/>
              <a:t> 2015)</a:t>
            </a:r>
            <a:endParaRPr lang="en-US" sz="1800"/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raising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3603283" y="5005831"/>
            <a:ext cx="1053583" cy="603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1"/>
          <p:cNvSpPr txBox="1">
            <a:spLocks/>
          </p:cNvSpPr>
          <p:nvPr/>
        </p:nvSpPr>
        <p:spPr>
          <a:xfrm>
            <a:off x="337805" y="4733426"/>
            <a:ext cx="2979868" cy="1406438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San Francisco</a:t>
            </a:r>
            <a:r>
              <a:rPr lang="en-US" sz="1100"/>
              <a:t> (Cardoso </a:t>
            </a:r>
            <a:r>
              <a:rPr lang="en-US" sz="1100" i="1"/>
              <a:t>et al.</a:t>
            </a:r>
            <a:r>
              <a:rPr lang="en-US" sz="1100"/>
              <a:t> 2016)</a:t>
            </a:r>
          </a:p>
          <a:p>
            <a:pPr marL="9525"/>
            <a:r>
              <a:rPr lang="en-US" sz="1800"/>
              <a:t>Some </a:t>
            </a:r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and </a:t>
            </a:r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3197550" y="4951205"/>
            <a:ext cx="964079" cy="123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1"/>
          <p:cNvSpPr txBox="1">
            <a:spLocks/>
          </p:cNvSpPr>
          <p:nvPr/>
        </p:nvSpPr>
        <p:spPr>
          <a:xfrm>
            <a:off x="8851536" y="1347870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Me</a:t>
            </a:r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raising, except </a:t>
            </a:r>
            <a:r>
              <a:rPr lang="en-US" sz="1800" i="1"/>
              <a:t>exit</a:t>
            </a:r>
            <a:r>
              <a:rPr lang="en-US" sz="1800"/>
              <a:t>, </a:t>
            </a:r>
            <a:r>
              <a:rPr lang="en-US" sz="1800" i="1"/>
              <a:t>exile</a:t>
            </a:r>
            <a:r>
              <a:rPr lang="en-US" sz="1800"/>
              <a:t>, </a:t>
            </a:r>
            <a:r>
              <a:rPr lang="en-US" sz="1800" i="1"/>
              <a:t>segregate</a:t>
            </a:r>
            <a:r>
              <a:rPr lang="en-US" sz="1800"/>
              <a:t>, and </a:t>
            </a:r>
            <a:r>
              <a:rPr lang="en-US" sz="1800" i="1"/>
              <a:t>integrity</a:t>
            </a:r>
          </a:p>
        </p:txBody>
      </p:sp>
      <p:sp>
        <p:nvSpPr>
          <p:cNvPr id="86" name="Content Placeholder 1"/>
          <p:cNvSpPr txBox="1">
            <a:spLocks/>
          </p:cNvSpPr>
          <p:nvPr/>
        </p:nvSpPr>
        <p:spPr>
          <a:xfrm>
            <a:off x="273126" y="2269183"/>
            <a:ext cx="3407249" cy="1406438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Cowlitz County, WA</a:t>
            </a:r>
          </a:p>
          <a:p>
            <a:pPr marL="9525"/>
            <a:r>
              <a:rPr lang="en-US" sz="1800" cap="small">
                <a:solidFill>
                  <a:srgbClr val="D55E00"/>
                </a:solidFill>
              </a:rPr>
              <a:t>beg</a:t>
            </a:r>
            <a:r>
              <a:rPr lang="en-US" sz="1800"/>
              <a:t> raising in everyone</a:t>
            </a:r>
          </a:p>
          <a:p>
            <a:pPr marL="9525"/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 in older speakers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2504632" y="2527317"/>
            <a:ext cx="2035355" cy="1065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469086" y="2262977"/>
            <a:ext cx="682809" cy="3147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745938" y="2715965"/>
            <a:ext cx="352693" cy="1031635"/>
          </a:xfrm>
          <a:prstGeom prst="rect">
            <a:avLst/>
          </a:prstGeom>
          <a:gradFill flip="none" rotWithShape="1">
            <a:gsLst>
              <a:gs pos="0">
                <a:srgbClr val="F7F7F7">
                  <a:alpha val="0"/>
                </a:srgbClr>
              </a:gs>
              <a:gs pos="97994">
                <a:srgbClr val="F7F7F7">
                  <a:alpha val="0"/>
                </a:srgbClr>
              </a:gs>
              <a:gs pos="70000">
                <a:srgbClr val="F7F7F7">
                  <a:alpha val="75000"/>
                </a:srgbClr>
              </a:gs>
              <a:gs pos="30000">
                <a:srgbClr val="F7F7F7">
                  <a:alpha val="7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1"/>
          <p:cNvSpPr txBox="1">
            <a:spLocks/>
          </p:cNvSpPr>
          <p:nvPr/>
        </p:nvSpPr>
        <p:spPr>
          <a:xfrm>
            <a:off x="7709533" y="2665825"/>
            <a:ext cx="1752479" cy="66408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Wisconsin </a:t>
            </a:r>
            <a:br>
              <a:rPr lang="en-US" sz="1800"/>
            </a:br>
            <a:r>
              <a:rPr lang="en-US" sz="1100"/>
              <a:t>(Bauer and Parker 2008)</a:t>
            </a:r>
            <a:endParaRPr lang="en-US" sz="1800"/>
          </a:p>
          <a:p>
            <a:pPr marL="9525"/>
            <a:r>
              <a:rPr lang="en-US" sz="1800" cap="small">
                <a:solidFill>
                  <a:srgbClr val="009E73"/>
                </a:solidFill>
              </a:rPr>
              <a:t>bag</a:t>
            </a:r>
            <a:r>
              <a:rPr lang="en-US" sz="1800"/>
              <a:t> raising</a:t>
            </a:r>
          </a:p>
        </p:txBody>
      </p:sp>
    </p:spTree>
    <p:extLst>
      <p:ext uri="{BB962C8B-B14F-4D97-AF65-F5344CB8AC3E}">
        <p14:creationId xmlns:p14="http://schemas.microsoft.com/office/powerpoint/2010/main" val="117627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4" grpId="0"/>
      <p:bldP spid="29" grpId="0"/>
      <p:bldP spid="59" grpId="0"/>
      <p:bldP spid="63" grpId="0"/>
      <p:bldP spid="69" grpId="0"/>
      <p:bldP spid="75" grpId="0"/>
      <p:bldP spid="79" grpId="0"/>
      <p:bldP spid="86" grpId="0"/>
      <p:bldP spid="97" grpId="0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010231"/>
            <a:ext cx="8229600" cy="4572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3050"/>
            <a:ext cx="3272588" cy="1043874"/>
          </a:xfrm>
        </p:spPr>
        <p:txBody>
          <a:bodyPr/>
          <a:lstStyle/>
          <a:p>
            <a:r>
              <a:rPr lang="en-US" sz="2800"/>
              <a:t>Regression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575607"/>
            <a:ext cx="3272588" cy="4550557"/>
          </a:xfrm>
        </p:spPr>
        <p:txBody>
          <a:bodyPr/>
          <a:lstStyle/>
          <a:p>
            <a:r>
              <a:rPr lang="en-US" sz="1400"/>
              <a:t>(see model 1 in the appendix)</a:t>
            </a:r>
          </a:p>
          <a:p>
            <a:endParaRPr lang="en-US"/>
          </a:p>
          <a:p>
            <a:r>
              <a:rPr lang="en-US"/>
              <a:t>Best generation split was around 1970 (46 years old)</a:t>
            </a:r>
          </a:p>
          <a:p>
            <a:endParaRPr lang="en-US"/>
          </a:p>
          <a:p>
            <a:r>
              <a:rPr lang="en-US"/>
              <a:t>why this is important, later…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Pre-Velars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8293100" y="3449542"/>
            <a:ext cx="3721100" cy="4013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6207816" y="808025"/>
            <a:ext cx="138343" cy="37909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 2: /o/ Fronting</a:t>
            </a:r>
          </a:p>
        </p:txBody>
      </p:sp>
    </p:spTree>
    <p:extLst>
      <p:ext uri="{BB962C8B-B14F-4D97-AF65-F5344CB8AC3E}">
        <p14:creationId xmlns:p14="http://schemas.microsoft.com/office/powerpoint/2010/main" val="1225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Back Vowels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Back Vowels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31" y="134934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0269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/>
              <a:t>/o/ Fronting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/o/ is </a:t>
            </a:r>
            <a:r>
              <a:rPr lang="en-US" i="1"/>
              <a:t>gradually</a:t>
            </a:r>
            <a:r>
              <a:rPr lang="en-US"/>
              <a:t> fronting over time </a:t>
            </a:r>
            <a:r>
              <a:rPr lang="en-US" sz="1400"/>
              <a:t>(see model 2 in the appendix)</a:t>
            </a:r>
          </a:p>
          <a:p>
            <a:endParaRPr lang="en-US"/>
          </a:p>
          <a:p>
            <a:r>
              <a:rPr lang="en-US"/>
              <a:t>marginally significant </a:t>
            </a:r>
            <a:r>
              <a:rPr lang="en-US" i="1"/>
              <a:t>break-point</a:t>
            </a:r>
            <a:r>
              <a:rPr lang="en-US"/>
              <a:t> at 1970 </a:t>
            </a:r>
            <a:r>
              <a:rPr lang="en-US" sz="1400"/>
              <a:t>(Baayan 2008 §6.4</a:t>
            </a:r>
            <a:r>
              <a:rPr lang="en-US" sz="1200"/>
              <a:t>)</a:t>
            </a:r>
            <a:endParaRPr lang="en-US" sz="1400"/>
          </a:p>
          <a:p>
            <a:r>
              <a:rPr lang="en-US" sz="1400"/>
              <a:t>	</a:t>
            </a:r>
            <a:endParaRPr lang="en-US"/>
          </a:p>
          <a:p>
            <a:r>
              <a:rPr lang="en-US"/>
              <a:t>/u/ and /ʊ/ are also fronting too at slightly different rates </a:t>
            </a:r>
            <a:r>
              <a:rPr lang="en-US" sz="1400"/>
              <a:t>(output omitted)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Back Vowels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69" y="311656"/>
            <a:ext cx="5814508" cy="58145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9552562" y="3022060"/>
            <a:ext cx="309895" cy="27800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8686800" y="489857"/>
            <a:ext cx="859972" cy="252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8958944" y="474323"/>
            <a:ext cx="1175656" cy="5312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863320" y="4456469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Portland</a:t>
            </a:r>
            <a:r>
              <a:rPr lang="en-US" sz="1100"/>
              <a:t> (Ward 2003)</a:t>
            </a:r>
          </a:p>
          <a:p>
            <a:pPr marL="9525"/>
            <a:r>
              <a:rPr lang="en-US" sz="1800"/>
              <a:t>younger, working class women most fronted</a:t>
            </a:r>
          </a:p>
        </p:txBody>
      </p:sp>
      <p:pic>
        <p:nvPicPr>
          <p:cNvPr id="13" name="Content Placeholder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3472"/>
          <a:stretch/>
        </p:blipFill>
        <p:spPr>
          <a:xfrm>
            <a:off x="3162649" y="1386111"/>
            <a:ext cx="8419751" cy="49458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/o/ Fronting in other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Back Vowels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663687" y="2090111"/>
            <a:ext cx="1945060" cy="2531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/>
          <p:cNvSpPr txBox="1">
            <a:spLocks/>
          </p:cNvSpPr>
          <p:nvPr/>
        </p:nvSpPr>
        <p:spPr>
          <a:xfrm>
            <a:off x="541981" y="1276787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Washington </a:t>
            </a:r>
            <a:r>
              <a:rPr lang="en-US" sz="1100"/>
              <a:t>(Wassink 2015, 2016)</a:t>
            </a:r>
            <a:endParaRPr lang="en-US" sz="1800"/>
          </a:p>
          <a:p>
            <a:pPr marL="9525"/>
            <a:r>
              <a:rPr lang="en-US" sz="1800"/>
              <a:t>/o/ not fronted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463636" y="1386111"/>
            <a:ext cx="1378528" cy="27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/>
          <p:cNvSpPr txBox="1">
            <a:spLocks/>
          </p:cNvSpPr>
          <p:nvPr/>
        </p:nvSpPr>
        <p:spPr>
          <a:xfrm>
            <a:off x="204247" y="3656203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Portland</a:t>
            </a:r>
            <a:r>
              <a:rPr lang="en-US" sz="1100"/>
              <a:t> (Becker </a:t>
            </a:r>
            <a:r>
              <a:rPr lang="en-US" sz="1100" i="1"/>
              <a:t>et al</a:t>
            </a:r>
            <a:r>
              <a:rPr lang="en-US" sz="1100"/>
              <a:t>. 2016)</a:t>
            </a:r>
          </a:p>
          <a:p>
            <a:pPr marL="9525"/>
            <a:r>
              <a:rPr lang="en-US" sz="1800"/>
              <a:t>everyone fronts /o/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483255" y="2090111"/>
            <a:ext cx="2125492" cy="1648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/>
          </p:cNvSpPr>
          <p:nvPr/>
        </p:nvSpPr>
        <p:spPr>
          <a:xfrm>
            <a:off x="8938934" y="5348572"/>
            <a:ext cx="3253066" cy="718606"/>
          </a:xfrm>
          <a:prstGeom prst="rect">
            <a:avLst/>
          </a:prstGeom>
          <a:gradFill flip="none" rotWithShape="1">
            <a:gsLst>
              <a:gs pos="70000">
                <a:srgbClr val="F7F7F7">
                  <a:alpha val="70000"/>
                </a:srgbClr>
              </a:gs>
              <a:gs pos="100000">
                <a:srgbClr val="F7F7F7">
                  <a:alpha val="0"/>
                </a:srgbClr>
              </a:gs>
            </a:gsLst>
            <a:lin ang="16200000" scaled="1"/>
            <a:tileRect/>
          </a:gradFill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South </a:t>
            </a:r>
            <a:r>
              <a:rPr lang="en-US" sz="1100"/>
              <a:t>(Labov </a:t>
            </a:r>
            <a:r>
              <a:rPr lang="en-US" sz="1100" i="1"/>
              <a:t>et al. </a:t>
            </a:r>
            <a:r>
              <a:rPr lang="en-US" sz="1100"/>
              <a:t>2006)</a:t>
            </a:r>
          </a:p>
          <a:p>
            <a:pPr marL="9525"/>
            <a:r>
              <a:rPr lang="en-US" sz="1800"/>
              <a:t>most advanced /o/ fronting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>
          <a:xfrm>
            <a:off x="8737401" y="1260825"/>
            <a:ext cx="3253066" cy="889656"/>
          </a:xfrm>
          <a:prstGeom prst="rect">
            <a:avLst/>
          </a:prstGeom>
          <a:noFill/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North </a:t>
            </a:r>
            <a:r>
              <a:rPr lang="en-US" sz="1100"/>
              <a:t>(Labov </a:t>
            </a:r>
            <a:r>
              <a:rPr lang="en-US" sz="1100" i="1"/>
              <a:t>et al</a:t>
            </a:r>
            <a:r>
              <a:rPr lang="en-US" sz="1100"/>
              <a:t>. 2006)</a:t>
            </a:r>
          </a:p>
          <a:p>
            <a:pPr marL="9525"/>
            <a:r>
              <a:rPr lang="en-US" sz="1800"/>
              <a:t>/o/ is furthest back</a:t>
            </a:r>
          </a:p>
        </p:txBody>
      </p:sp>
      <p:sp>
        <p:nvSpPr>
          <p:cNvPr id="34" name="Freeform 33"/>
          <p:cNvSpPr/>
          <p:nvPr/>
        </p:nvSpPr>
        <p:spPr>
          <a:xfrm>
            <a:off x="6228522" y="3609735"/>
            <a:ext cx="4664765" cy="1399587"/>
          </a:xfrm>
          <a:custGeom>
            <a:avLst/>
            <a:gdLst>
              <a:gd name="connsiteX0" fmla="*/ 4664765 w 4664765"/>
              <a:gd name="connsiteY0" fmla="*/ 74369 h 1399587"/>
              <a:gd name="connsiteX1" fmla="*/ 3180521 w 4664765"/>
              <a:gd name="connsiteY1" fmla="*/ 34613 h 1399587"/>
              <a:gd name="connsiteX2" fmla="*/ 742121 w 4664765"/>
              <a:gd name="connsiteY2" fmla="*/ 511691 h 1399587"/>
              <a:gd name="connsiteX3" fmla="*/ 0 w 4664765"/>
              <a:gd name="connsiteY3" fmla="*/ 1399587 h 139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765" h="1399587">
                <a:moveTo>
                  <a:pt x="4664765" y="74369"/>
                </a:moveTo>
                <a:cubicBezTo>
                  <a:pt x="4249530" y="18047"/>
                  <a:pt x="3834295" y="-38274"/>
                  <a:pt x="3180521" y="34613"/>
                </a:cubicBezTo>
                <a:cubicBezTo>
                  <a:pt x="2526747" y="107500"/>
                  <a:pt x="1272208" y="284195"/>
                  <a:pt x="742121" y="511691"/>
                </a:cubicBezTo>
                <a:cubicBezTo>
                  <a:pt x="212034" y="739187"/>
                  <a:pt x="134730" y="1205222"/>
                  <a:pt x="0" y="1399587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222309" y="1364974"/>
            <a:ext cx="5366419" cy="1860920"/>
          </a:xfrm>
          <a:custGeom>
            <a:avLst/>
            <a:gdLst>
              <a:gd name="connsiteX0" fmla="*/ 91813 w 5366419"/>
              <a:gd name="connsiteY0" fmla="*/ 0 h 1860920"/>
              <a:gd name="connsiteX1" fmla="*/ 91813 w 5366419"/>
              <a:gd name="connsiteY1" fmla="*/ 410817 h 1860920"/>
              <a:gd name="connsiteX2" fmla="*/ 1045969 w 5366419"/>
              <a:gd name="connsiteY2" fmla="*/ 980661 h 1860920"/>
              <a:gd name="connsiteX3" fmla="*/ 3656648 w 5366419"/>
              <a:gd name="connsiteY3" fmla="*/ 1842052 h 1860920"/>
              <a:gd name="connsiteX4" fmla="*/ 5273413 w 5366419"/>
              <a:gd name="connsiteY4" fmla="*/ 1510748 h 1860920"/>
              <a:gd name="connsiteX5" fmla="*/ 5180648 w 5366419"/>
              <a:gd name="connsiteY5" fmla="*/ 768626 h 186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6419" h="1860920">
                <a:moveTo>
                  <a:pt x="91813" y="0"/>
                </a:moveTo>
                <a:cubicBezTo>
                  <a:pt x="12300" y="123687"/>
                  <a:pt x="-67213" y="247374"/>
                  <a:pt x="91813" y="410817"/>
                </a:cubicBezTo>
                <a:cubicBezTo>
                  <a:pt x="250839" y="574260"/>
                  <a:pt x="451830" y="742122"/>
                  <a:pt x="1045969" y="980661"/>
                </a:cubicBezTo>
                <a:cubicBezTo>
                  <a:pt x="1640108" y="1219200"/>
                  <a:pt x="2952074" y="1753704"/>
                  <a:pt x="3656648" y="1842052"/>
                </a:cubicBezTo>
                <a:cubicBezTo>
                  <a:pt x="4361222" y="1930400"/>
                  <a:pt x="5019413" y="1689652"/>
                  <a:pt x="5273413" y="1510748"/>
                </a:cubicBezTo>
                <a:cubicBezTo>
                  <a:pt x="5527413" y="1331844"/>
                  <a:pt x="5180648" y="768626"/>
                  <a:pt x="5180648" y="768626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072691" y="5763818"/>
            <a:ext cx="1956201" cy="42406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842164" y="5369331"/>
            <a:ext cx="1956201" cy="42406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01226" y="5494617"/>
            <a:ext cx="1956201" cy="42406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956470" y="5157296"/>
            <a:ext cx="1956201" cy="42406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09668" y="4803852"/>
            <a:ext cx="1762822" cy="424069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3308037" y="5177522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California (citation)</a:t>
            </a:r>
          </a:p>
          <a:p>
            <a:pPr marL="9525"/>
            <a:r>
              <a:rPr lang="en-US" sz="1800"/>
              <a:t>fronting as part of the CVS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267201" y="3859056"/>
            <a:ext cx="341545" cy="1273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1"/>
          <p:cNvSpPr txBox="1">
            <a:spLocks/>
          </p:cNvSpPr>
          <p:nvPr/>
        </p:nvSpPr>
        <p:spPr>
          <a:xfrm>
            <a:off x="261999" y="2369609"/>
            <a:ext cx="3253066" cy="889656"/>
          </a:xfrm>
          <a:prstGeom prst="rect">
            <a:avLst/>
          </a:prstGeom>
        </p:spPr>
        <p:txBody>
          <a:bodyPr numCol="1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/>
            <a:r>
              <a:rPr lang="en-US" sz="1800"/>
              <a:t>Cowlitz County, WA</a:t>
            </a:r>
          </a:p>
          <a:p>
            <a:pPr marL="9525"/>
            <a:r>
              <a:rPr lang="en-US" sz="1800"/>
              <a:t>fronted in younger speakers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483255" y="1878076"/>
            <a:ext cx="2221267" cy="618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1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9" grpId="0"/>
      <p:bldP spid="32" grpId="0" animBg="1"/>
      <p:bldP spid="33" grpId="0"/>
      <p:bldP spid="34" grpId="0" animBg="1"/>
      <p:bldP spid="36" grpId="0" animBg="1"/>
      <p:bldP spid="10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 3: /o/ Monophthongization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Cowlitz County, Washington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" y="1192141"/>
            <a:ext cx="4268566" cy="301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7" y="2700334"/>
            <a:ext cx="5224596" cy="369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6" y="1192141"/>
            <a:ext cx="5539156" cy="3914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3924160">
            <a:off x="8159582" y="2680921"/>
            <a:ext cx="4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 rot="4492458">
            <a:off x="8435917" y="2680920"/>
            <a:ext cx="66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 rot="3572829">
            <a:off x="8443255" y="1744169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 rot="3572829">
            <a:off x="8672381" y="3426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 rot="4293531">
            <a:off x="8864182" y="4010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 rot="3572829">
            <a:off x="262181" y="1096102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 rot="14496239">
            <a:off x="2785768" y="4515581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2" name="Pentagon 1"/>
          <p:cNvSpPr/>
          <p:nvPr/>
        </p:nvSpPr>
        <p:spPr>
          <a:xfrm>
            <a:off x="2797629" y="42230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601686" y="58994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20" name="TextBox 19"/>
          <p:cNvSpPr txBox="1"/>
          <p:nvPr/>
        </p:nvSpPr>
        <p:spPr>
          <a:xfrm rot="9838668">
            <a:off x="11103130" y="2418325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208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43200" cy="4779256"/>
          </a:xfrm>
        </p:spPr>
        <p:txBody>
          <a:bodyPr/>
          <a:lstStyle/>
          <a:p>
            <a:r>
              <a:rPr lang="en-US"/>
              <a:t>distance from 20% to 80%</a:t>
            </a:r>
          </a:p>
          <a:p>
            <a:endParaRPr lang="en-US"/>
          </a:p>
          <a:p>
            <a:r>
              <a:rPr lang="en-US"/>
              <a:t>messy data still, but the numbers match my intuition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Trajectories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Results: Back Vowels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450536"/>
            <a:ext cx="8229600" cy="4572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11558" y="2796988"/>
            <a:ext cx="720762" cy="12156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763000" y="3218330"/>
            <a:ext cx="2148841" cy="15060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73050"/>
            <a:ext cx="3272588" cy="1043874"/>
          </a:xfrm>
        </p:spPr>
        <p:txBody>
          <a:bodyPr/>
          <a:lstStyle/>
          <a:p>
            <a:r>
              <a:rPr lang="en-US" sz="2400"/>
              <a:t>Monophthongization  of /o/ over time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1" y="1575607"/>
            <a:ext cx="3272588" cy="4550557"/>
          </a:xfrm>
        </p:spPr>
        <p:txBody>
          <a:bodyPr/>
          <a:lstStyle/>
          <a:p>
            <a:r>
              <a:rPr lang="en-US"/>
              <a:t>older generation = more monophthongal </a:t>
            </a:r>
            <a:r>
              <a:rPr lang="en-US" sz="1400"/>
              <a:t>(see model 3 in the appendix)</a:t>
            </a:r>
            <a:endParaRPr lang="en-US"/>
          </a:p>
          <a:p>
            <a:endParaRPr lang="en-US"/>
          </a:p>
          <a:p>
            <a:r>
              <a:rPr lang="en-US"/>
              <a:t>jump at 1970</a:t>
            </a:r>
          </a:p>
          <a:p>
            <a:endParaRPr lang="en-US"/>
          </a:p>
          <a:p>
            <a:r>
              <a:rPr lang="en-US"/>
              <a:t>men generally more monophthongized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155700"/>
            <a:ext cx="8229600" cy="4572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4495800" y="3850885"/>
            <a:ext cx="3594100" cy="889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216900" y="3358760"/>
            <a:ext cx="3784600" cy="82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3629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312665"/>
              </p:ext>
            </p:extLst>
          </p:nvPr>
        </p:nvGraphicFramePr>
        <p:xfrm>
          <a:off x="1403350" y="1917700"/>
          <a:ext cx="9385299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011"/>
                <a:gridCol w="3685644"/>
                <a:gridCol w="3685644"/>
              </a:tblGrid>
              <a:tr h="1028700">
                <a:tc>
                  <a:txBody>
                    <a:bodyPr/>
                    <a:lstStyle/>
                    <a:p>
                      <a:endParaRPr lang="en-US" sz="240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Older</a:t>
                      </a:r>
                      <a: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b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(born before 1970)</a:t>
                      </a:r>
                      <a:endParaRPr lang="en-US" sz="2400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Younger</a:t>
                      </a:r>
                      <a: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b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(born after 1970)</a:t>
                      </a:r>
                      <a:endParaRPr lang="en-US" sz="2400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sz="2400" cap="small" baseline="0">
                          <a:solidFill>
                            <a:srgbClr val="009E73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bag</a:t>
                      </a:r>
                      <a:endParaRPr lang="en-US" sz="240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raised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lowered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back vowels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fronted</a:t>
                      </a:r>
                    </a:p>
                  </a:txBody>
                  <a:tcPr anchor="ctr"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/o/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monophthongized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venir Book" charset="0"/>
                          <a:ea typeface="Avenir Book" charset="0"/>
                          <a:cs typeface="Avenir Book" charset="0"/>
                        </a:rPr>
                        <a:t>diphthongized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Generational Divide</a:t>
            </a:r>
          </a:p>
        </p:txBody>
      </p:sp>
    </p:spTree>
    <p:extLst>
      <p:ext uri="{BB962C8B-B14F-4D97-AF65-F5344CB8AC3E}">
        <p14:creationId xmlns:p14="http://schemas.microsoft.com/office/powerpoint/2010/main" val="16981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happened in 1970?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689" y="3460830"/>
            <a:ext cx="11250592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9600" y="3298786"/>
            <a:ext cx="0" cy="3334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85753" y="3311362"/>
            <a:ext cx="0" cy="3334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237379" y="3311362"/>
            <a:ext cx="0" cy="3334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29138" y="3311362"/>
            <a:ext cx="0" cy="3334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460798" y="3311362"/>
            <a:ext cx="0" cy="3334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1055" y="3644776"/>
            <a:ext cx="8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1923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7208" y="3639536"/>
            <a:ext cx="8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1970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98834" y="3639993"/>
            <a:ext cx="8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1980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0593" y="3639272"/>
            <a:ext cx="8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1985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22253" y="3642384"/>
            <a:ext cx="8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2016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76" y="1340941"/>
            <a:ext cx="2997916" cy="1908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08604"/>
            <a:ext cx="3872636" cy="2051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19" y="1333669"/>
            <a:ext cx="2548129" cy="1911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955" y="4008604"/>
            <a:ext cx="3024396" cy="2043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5342254" y="4008604"/>
            <a:ext cx="13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venir Book" charset="0"/>
                <a:ea typeface="Avenir Book" charset="0"/>
                <a:cs typeface="Avenir Book" charset="0"/>
              </a:rPr>
              <a:t>nothing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072898" y="2069934"/>
            <a:ext cx="974039" cy="397021"/>
            <a:chOff x="8918991" y="2613939"/>
            <a:chExt cx="974039" cy="397021"/>
          </a:xfrm>
        </p:grpSpPr>
        <p:sp>
          <p:nvSpPr>
            <p:cNvPr id="32" name="Rounded Rectangle 31"/>
            <p:cNvSpPr/>
            <p:nvPr/>
          </p:nvSpPr>
          <p:spPr>
            <a:xfrm>
              <a:off x="8918991" y="2613939"/>
              <a:ext cx="974039" cy="397021"/>
            </a:xfrm>
            <a:prstGeom prst="roundRect">
              <a:avLst/>
            </a:prstGeom>
            <a:solidFill>
              <a:srgbClr val="38609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hlinkClick r:id="" action="ppaction://noaction">
                <a:snd r:embed="rId6" name="carol_economy.wav"/>
              </a:hlinkClick>
            </p:cNvPr>
            <p:cNvSpPr txBox="1"/>
            <p:nvPr/>
          </p:nvSpPr>
          <p:spPr>
            <a:xfrm>
              <a:off x="8964853" y="2627783"/>
              <a:ext cx="8770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7F7F7"/>
                  </a:solidFill>
                  <a:latin typeface="Avenir Book" charset="0"/>
                  <a:ea typeface="Avenir Book" charset="0"/>
                  <a:cs typeface="Avenir Book" charset="0"/>
                </a:rPr>
                <a:t>Carol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535317" y="2069934"/>
            <a:ext cx="974039" cy="397021"/>
            <a:chOff x="8918991" y="2613939"/>
            <a:chExt cx="974039" cy="397021"/>
          </a:xfrm>
        </p:grpSpPr>
        <p:sp>
          <p:nvSpPr>
            <p:cNvPr id="39" name="Rounded Rectangle 38"/>
            <p:cNvSpPr/>
            <p:nvPr/>
          </p:nvSpPr>
          <p:spPr>
            <a:xfrm>
              <a:off x="8918991" y="2613939"/>
              <a:ext cx="974039" cy="397021"/>
            </a:xfrm>
            <a:prstGeom prst="roundRect">
              <a:avLst/>
            </a:prstGeom>
            <a:solidFill>
              <a:srgbClr val="38609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hlinkClick r:id="" action="ppaction://noaction">
                <a:snd r:embed="rId7" name="Ed_economy.wav"/>
              </a:hlinkClick>
            </p:cNvPr>
            <p:cNvSpPr txBox="1"/>
            <p:nvPr/>
          </p:nvSpPr>
          <p:spPr>
            <a:xfrm>
              <a:off x="8964853" y="2627783"/>
              <a:ext cx="8770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7F7F7"/>
                  </a:solidFill>
                  <a:latin typeface="Avenir Book" charset="0"/>
                  <a:ea typeface="Avenir Book" charset="0"/>
                  <a:cs typeface="Avenir Book" charset="0"/>
                </a:rPr>
                <a:t>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82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946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 Hypothesis 1: Longview is like the rest of Washington</a:t>
            </a:r>
          </a:p>
          <a:p>
            <a:r>
              <a:rPr lang="en-US"/>
              <a:t>		Mostly true, except </a:t>
            </a:r>
            <a:r>
              <a:rPr lang="en-US" cap="small">
                <a:solidFill>
                  <a:srgbClr val="009E73"/>
                </a:solidFill>
              </a:rPr>
              <a:t>bag </a:t>
            </a:r>
            <a:r>
              <a:rPr lang="en-US"/>
              <a:t>raising only for older people</a:t>
            </a:r>
          </a:p>
          <a:p>
            <a:endParaRPr lang="en-US" sz="1100"/>
          </a:p>
          <a:p>
            <a:endParaRPr lang="en-US" sz="1100"/>
          </a:p>
          <a:p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 Hypothesis 2: back vowels are being fronted</a:t>
            </a:r>
          </a:p>
          <a:p>
            <a:r>
              <a:rPr lang="en-US"/>
              <a:t>		Yes, but only by the younger speakers</a:t>
            </a:r>
          </a:p>
          <a:p>
            <a:endParaRPr lang="en-US"/>
          </a:p>
          <a:p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 Hypothesis 3: some /o/ monophthongization</a:t>
            </a:r>
          </a:p>
          <a:p>
            <a:r>
              <a:rPr lang="en-US"/>
              <a:t>		Yes, mostly by older speakers</a:t>
            </a:r>
          </a:p>
          <a:p>
            <a:endParaRPr lang="en-US"/>
          </a:p>
          <a:p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>
                <a:solidFill>
                  <a:srgbClr val="FFC000"/>
                </a:solidFill>
                <a:latin typeface="Segoe Print" charset="0"/>
                <a:ea typeface="Segoe Print" charset="0"/>
                <a:cs typeface="Segoe Print" charset="0"/>
              </a:rPr>
              <a:t>?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 Hypothesis 4: Mount St. Helens might be an influencing factor.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919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7"/>
            <a:ext cx="10972800" cy="4838740"/>
          </a:xfrm>
        </p:spPr>
        <p:txBody>
          <a:bodyPr numCol="2" spcCol="274320">
            <a:noAutofit/>
          </a:bodyPr>
          <a:lstStyle/>
          <a:p>
            <a:pPr marL="180975" indent="-180975"/>
            <a:r>
              <a:rPr lang="en-US" sz="900"/>
              <a:t>Baayen, R. H. 2008. </a:t>
            </a:r>
            <a:r>
              <a:rPr lang="en-US" sz="900" i="1"/>
              <a:t>Analyzing Linguistic Data: A Practical Introduction to Statistics using R</a:t>
            </a:r>
            <a:r>
              <a:rPr lang="en-US" sz="900"/>
              <a:t>. Cambridge: Cambridge University Press.</a:t>
            </a:r>
          </a:p>
          <a:p>
            <a:pPr marL="180975" indent="-180975"/>
            <a:r>
              <a:rPr lang="en-US" sz="900"/>
              <a:t>Bates, Douglas, Martin Maechler, Ben Bolker &amp; Steve Walker. 2015. Fitting Linear Mixed-Effects Models Using lme4. </a:t>
            </a:r>
            <a:r>
              <a:rPr lang="en-US" sz="900" i="1"/>
              <a:t>Journal of Statistical Software</a:t>
            </a:r>
            <a:r>
              <a:rPr lang="en-US" sz="900"/>
              <a:t> 67(1). 1–48. doi:doi:10.18637/jss.v067.i01.</a:t>
            </a:r>
          </a:p>
          <a:p>
            <a:pPr marL="180975" indent="-180975"/>
            <a:r>
              <a:rPr lang="en-US" sz="900"/>
              <a:t>Bauer, Matt &amp; Frank Parker. 2008. /æ/-raising in Wisconsin English. </a:t>
            </a:r>
            <a:r>
              <a:rPr lang="en-US" sz="900" i="1"/>
              <a:t>American Speech</a:t>
            </a:r>
            <a:r>
              <a:rPr lang="en-US" sz="900"/>
              <a:t> 83(4). 403–431.</a:t>
            </a:r>
          </a:p>
          <a:p>
            <a:pPr marL="180975" indent="-180975"/>
            <a:r>
              <a:rPr lang="en-US" sz="900"/>
              <a:t>Becker, Kara, Anna Aden, Katelyn Best, Rena Dimes, Juan Flores &amp; Haley Jacobson. 2013. Keep Portland weird: Vowels in Oregon English. Paper presented at the New Ways of Analyzing Variation (NWAV) 42, Pittsburgh.</a:t>
            </a:r>
          </a:p>
          <a:p>
            <a:pPr marL="180975" indent="-180975"/>
            <a:r>
              <a:rPr lang="en-US" sz="900"/>
              <a:t>Becker, Kara, Anna Aden, Katelyn Best &amp; Haley Jacobson. 2016. Variation in West Coast English: The case of Oregon. In Valerie Fridland, Betsy E. Evans, Tyler Kendall &amp; Alicia Beckford Wassink (eds.), </a:t>
            </a:r>
            <a:r>
              <a:rPr lang="en-US" sz="900" i="1"/>
              <a:t>Speech in the Western States, Vol. 1: The Pacific Coast</a:t>
            </a:r>
            <a:r>
              <a:rPr lang="en-US" sz="900"/>
              <a:t>, 107–134. (Publication of the American Dialect Society 101). Durham, NC: Duke University Press. doi: 10.1215/00031283-3772923.</a:t>
            </a:r>
          </a:p>
          <a:p>
            <a:pPr marL="180975" indent="-180975"/>
            <a:r>
              <a:rPr lang="en-US" sz="900"/>
              <a:t>Cardoso, Amanda. Pre-velar Raising in Western Canadian Dialects. Unpublished manuscript. Cited in Cardoso </a:t>
            </a:r>
            <a:r>
              <a:rPr lang="en-US" sz="900" i="1"/>
              <a:t>et al.</a:t>
            </a:r>
            <a:r>
              <a:rPr lang="en-US" sz="900"/>
              <a:t> (2016).</a:t>
            </a:r>
          </a:p>
          <a:p>
            <a:pPr marL="180975" indent="-180975"/>
            <a:r>
              <a:rPr lang="en-US" sz="900"/>
              <a:t>Cardoso, Amanda, Lauren Hall-Lew, Yova Kementchedjhieva &amp; Ruaridh Purse. 2016. Between California and the Pacific Northwest: The front lax vowels in San Francisco English. In Betsy Evans, Valerie Fridland, Tyler Kendall &amp; Alicia Wassink (eds.), </a:t>
            </a:r>
            <a:r>
              <a:rPr lang="en-US" sz="900" i="1"/>
              <a:t>Speech in the Western States: Volume 1: The Coastal States</a:t>
            </a:r>
            <a:r>
              <a:rPr lang="en-US" sz="900"/>
              <a:t>, 33–54. (Publication of the American Dialect Society 101). Durham, NC: Duke University Press. doi: 10.1215/00031283-3772890.</a:t>
            </a:r>
          </a:p>
          <a:p>
            <a:pPr marL="180975" indent="-180975"/>
            <a:r>
              <a:rPr lang="en-US" sz="900"/>
              <a:t>Freeman, Valerie. 2014. Bag, beg, bagel: Prevelar raising and merger in Pacific Northwest English. </a:t>
            </a:r>
            <a:r>
              <a:rPr lang="en-US" sz="900" i="1"/>
              <a:t>University of Washington Working Papers in Linguistics</a:t>
            </a:r>
            <a:r>
              <a:rPr lang="en-US" sz="900"/>
              <a:t> 32.</a:t>
            </a:r>
          </a:p>
          <a:p>
            <a:pPr marL="180975" indent="-180975"/>
            <a:r>
              <a:rPr lang="en-US" sz="900"/>
              <a:t>Fridland, Valerie, Tyler Kendall &amp; Craig Fickle. 2015. It’s Neva-ae-da, not nev-ah-da. Paper. Paper presented at the Annual Meeting of the American Dialect Society, Portland, Oregon.</a:t>
            </a:r>
          </a:p>
          <a:p>
            <a:pPr marL="180975" indent="-180975"/>
            <a:r>
              <a:rPr lang="en-US" sz="900"/>
              <a:t>Labov, William. 1994. </a:t>
            </a:r>
            <a:r>
              <a:rPr lang="en-US" sz="900" i="1"/>
              <a:t>Principles of linguistic change. Vol. 1: Internal features</a:t>
            </a:r>
            <a:r>
              <a:rPr lang="en-US" sz="900"/>
              <a:t>. Oxford: Blackwell.</a:t>
            </a:r>
          </a:p>
          <a:p>
            <a:pPr marL="180975" indent="-180975"/>
            <a:r>
              <a:rPr lang="en-US" sz="900"/>
              <a:t>Labov, William, Sharon Ash &amp; Charles Boberg. 2006. </a:t>
            </a:r>
            <a:r>
              <a:rPr lang="en-US" sz="900" i="1"/>
              <a:t>The Atlas of North American English: Phonetics, Phonology and Sound Change</a:t>
            </a:r>
            <a:r>
              <a:rPr lang="en-US" sz="900"/>
              <a:t>. Walter de Gruyter.</a:t>
            </a:r>
          </a:p>
          <a:p>
            <a:pPr marL="180975" indent="-180975"/>
            <a:r>
              <a:rPr lang="en-US" sz="900"/>
              <a:t>McLarty, Jason &amp; Tyler Kendall. 2014. The relationship between the high and mid back vowels in Oregonian English. Paper presented at the New Ways of Analyzing Variation (NWAV) 43, Chicago.</a:t>
            </a:r>
          </a:p>
          <a:p>
            <a:pPr marL="180975" indent="-180975"/>
            <a:r>
              <a:rPr lang="en-US" sz="900"/>
              <a:t>Gorman, Kyle, Jonathan Howell &amp; Michael Wagner. 2011. Prosodylab-Aligner: A Tool for Forced Alignment of Laboratory Speech. </a:t>
            </a:r>
            <a:r>
              <a:rPr lang="en-US" sz="900" i="1"/>
              <a:t>Canadian Acoustics</a:t>
            </a:r>
            <a:r>
              <a:rPr lang="en-US" sz="900"/>
              <a:t> 39(3). 192–193.</a:t>
            </a:r>
          </a:p>
          <a:p>
            <a:pPr marL="180975" indent="-180975"/>
            <a:r>
              <a:rPr lang="en-US" sz="900"/>
              <a:t>Levshina, Natalia. 2015. </a:t>
            </a:r>
            <a:r>
              <a:rPr lang="en-US" sz="900" i="1"/>
              <a:t>How to do Linguistics with R: Data exploration and statistical analysis</a:t>
            </a:r>
            <a:r>
              <a:rPr lang="en-US" sz="900"/>
              <a:t>. Amsterdam: John Benjamins Publishing Company.</a:t>
            </a:r>
          </a:p>
          <a:p>
            <a:pPr marL="180975" indent="-180975"/>
            <a:endParaRPr lang="en-US" sz="900"/>
          </a:p>
          <a:p>
            <a:pPr marL="180975" indent="-180975"/>
            <a:r>
              <a:rPr lang="en-US" sz="900"/>
              <a:t>McLarty, Jason, Tyler Kendall &amp; Charlie Farrington. 2016. Investigating the development of the contemporary Oregonian English vowel  system. In Valerie Fridland, Betsy E. Evans, Tyler Kendall &amp; Alicia Beckford Wassink (eds.), </a:t>
            </a:r>
            <a:r>
              <a:rPr lang="en-US" sz="900" i="1"/>
              <a:t>Speech in the Western States, Vol. 1: The Pacific Coast</a:t>
            </a:r>
            <a:r>
              <a:rPr lang="en-US" sz="900"/>
              <a:t>, 135–157. (Publication of the American Dialect Society 101). Durham, NC: The American Dialect Society. doi: 10.1215/00031283-3772934.</a:t>
            </a:r>
          </a:p>
          <a:p>
            <a:pPr marL="180975" indent="-180975"/>
            <a:r>
              <a:rPr lang="en-US" sz="900"/>
              <a:t>Reddy, Sravana &amp; James N. Stanford. 2015. Toward completely automated vowel extraction: Introducing DARLA. </a:t>
            </a:r>
            <a:r>
              <a:rPr lang="en-US" sz="900" i="1"/>
              <a:t>Linguistics Vanguard</a:t>
            </a:r>
            <a:r>
              <a:rPr lang="en-US" sz="900"/>
              <a:t>. doi:10.1515/lingvan-2015-0002 (26 October, 2015).</a:t>
            </a:r>
          </a:p>
          <a:p>
            <a:pPr marL="180975" indent="-180975"/>
            <a:r>
              <a:rPr lang="en-US" sz="900"/>
              <a:t>Riebold, John Matthew. 2015. The Social distribution of a regional change: /æg, ɛg, eg/ in Washington State. Seattle: University of Washington PhD dissertation.</a:t>
            </a:r>
          </a:p>
          <a:p>
            <a:pPr marL="180975" indent="-180975"/>
            <a:r>
              <a:rPr lang="en-US" sz="900"/>
              <a:t>Roeder, Rebecca. 2009. The effects of phonetic environment on English /ae/among speakers of Mexican heritage in Michigan. </a:t>
            </a:r>
            <a:r>
              <a:rPr lang="en-US" sz="900" i="1"/>
              <a:t>Toronto Working Papers in Linguistics</a:t>
            </a:r>
            <a:r>
              <a:rPr lang="en-US" sz="900"/>
              <a:t> 31. http://twpl.library.utoronto.ca/index.php/twpl/article/view/6090 (6 April, 2017).</a:t>
            </a:r>
          </a:p>
          <a:p>
            <a:pPr marL="180975" indent="-180975"/>
            <a:r>
              <a:rPr lang="en-US" sz="900"/>
              <a:t>Rosenfelder, Ingrid, Josef Fruehwald, Keelan Evanini, Scott Seyfarth, Kyle Gorman, Hilary Prichard &amp; Jiahong Yuan. 2014. </a:t>
            </a:r>
            <a:r>
              <a:rPr lang="en-US" sz="900" i="1"/>
              <a:t>FAVE (Forced Alignment and Vowel Extraction) Program Suite v1.2.2</a:t>
            </a:r>
            <a:r>
              <a:rPr lang="en-US" sz="900"/>
              <a:t>.</a:t>
            </a:r>
          </a:p>
          <a:p>
            <a:pPr marL="180975" indent="-180975"/>
            <a:r>
              <a:rPr lang="en-US" sz="900"/>
              <a:t>Thomas, Erik, and Tyler Kendall. "NORM: Vowel Normalization Suite 1.1 | Methods." N.p., 18 Nov. 2015. Web. Accessed 12 January, 2017.</a:t>
            </a:r>
          </a:p>
          <a:p>
            <a:pPr marL="180975" indent="-180975"/>
            <a:r>
              <a:rPr lang="en-US" sz="900"/>
              <a:t>Traunmüller, Hartmut. 1997. Auditory scales of frequency representation. </a:t>
            </a:r>
            <a:r>
              <a:rPr lang="en-US" sz="900" i="1"/>
              <a:t>Stockholms universitet: Instituionen för lingvistik</a:t>
            </a:r>
            <a:r>
              <a:rPr lang="en-US" sz="900"/>
              <a:t>. http://www2.ling.su.se/staff/hartmut/bark.htm (17 November, 2016).</a:t>
            </a:r>
          </a:p>
          <a:p>
            <a:pPr marL="180975" indent="-180975"/>
            <a:r>
              <a:rPr lang="en-US" sz="900"/>
              <a:t>Ward, Michael. 2003. Portland dialect study: The fronting of/ ow, u, uw/ in Portland, Oregon. Portland State University Master’s Thesis. http://www.pds.pdx.edu/Publications/Ward.pdf (15 February, 2016).</a:t>
            </a:r>
          </a:p>
          <a:p>
            <a:pPr marL="180975" indent="-180975"/>
            <a:r>
              <a:rPr lang="en-US" sz="900"/>
              <a:t>Wassink, Alicia Beckford. 2015. Sociolinguistic Patterns in Seattle English. </a:t>
            </a:r>
            <a:r>
              <a:rPr lang="en-US" sz="900" i="1"/>
              <a:t>Language Variation and Change</a:t>
            </a:r>
            <a:r>
              <a:rPr lang="en-US" sz="900"/>
              <a:t> 27(1). 31–58. doi:10.1017/S0954394514000234.</a:t>
            </a:r>
          </a:p>
          <a:p>
            <a:pPr marL="180975" indent="-180975"/>
            <a:r>
              <a:rPr lang="en-US" sz="900"/>
              <a:t>Wassink, Alicia Beckford. 2016. The Vowels of Washington State. In Betsy Evans, Valerie Fridland, Tyler Kendall &amp; Alicia Wassink (eds.), </a:t>
            </a:r>
            <a:r>
              <a:rPr lang="en-US" sz="900" i="1"/>
              <a:t>Speech in the Western States: Volume 1: The Coastal States</a:t>
            </a:r>
            <a:r>
              <a:rPr lang="en-US" sz="900"/>
              <a:t>, 77–105. (Publication of the American Dialect Society 101). Durham, NC: Duke University Press. 10.1215/00031283-3772912.</a:t>
            </a:r>
          </a:p>
          <a:p>
            <a:pPr marL="180975" indent="-180975"/>
            <a:r>
              <a:rPr lang="en-US" sz="900"/>
              <a:t>Wassink, Alicia Beckford, Robert Squizzero, Mike Scanlon, Rachel Schirra &amp; Jeff Conn. 2009. Effects of Style and Gender on Fronting and Raising of /æ/, /e:/ and /ε/ before /ɡ/ in Seattle English. Paper presented at the New Ways of Analyzing Variation (NWAV) 38, Ottawa.</a:t>
            </a:r>
          </a:p>
          <a:p>
            <a:pPr marL="180975" indent="-180975"/>
            <a:r>
              <a:rPr lang="en-US" sz="900"/>
              <a:t> </a:t>
            </a:r>
          </a:p>
          <a:p>
            <a:pPr marL="180975" indent="-180975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 sz="90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31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570086"/>
            <a:ext cx="10972800" cy="2966224"/>
          </a:xfrm>
        </p:spPr>
        <p:txBody>
          <a:bodyPr>
            <a:normAutofit/>
          </a:bodyPr>
          <a:lstStyle/>
          <a:p>
            <a:r>
              <a:rPr lang="en-US"/>
              <a:t>Special thanks to Cathy Jones for invaluable help in finding research participants, </a:t>
            </a:r>
          </a:p>
          <a:p>
            <a:r>
              <a:rPr lang="en-US"/>
              <a:t>to the University of Georgia Graduate School Dean’s Award for funding the fieldwork.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These slides available at</a:t>
            </a:r>
          </a:p>
          <a:p>
            <a:r>
              <a:rPr lang="en-US"/>
              <a:t>joeystanley.com/colloquium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5222" y="754204"/>
            <a:ext cx="6801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Appendix A: Word List and Minimal Pairs</a:t>
            </a:r>
          </a:p>
        </p:txBody>
      </p:sp>
    </p:spTree>
    <p:extLst>
      <p:ext uri="{BB962C8B-B14F-4D97-AF65-F5344CB8AC3E}">
        <p14:creationId xmlns:p14="http://schemas.microsoft.com/office/powerpoint/2010/main" val="9393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“low homogeneity” and “low consistency” </a:t>
            </a:r>
          </a:p>
          <a:p>
            <a:pPr marL="0" indent="0" algn="r">
              <a:buNone/>
            </a:pPr>
            <a:r>
              <a:rPr lang="en-US" sz="1400"/>
              <a:t>(Labov, Ash, Boberg 2006:277)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/>
              <a:t>cot-caught</a:t>
            </a:r>
            <a:r>
              <a:rPr lang="en-US"/>
              <a:t> merger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fronting of /u/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lack of Southern, Midland, and Canadian features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643064"/>
            <a:ext cx="7384370" cy="49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844758"/>
              </p:ext>
            </p:extLst>
          </p:nvPr>
        </p:nvGraphicFramePr>
        <p:xfrm>
          <a:off x="3541580" y="1577648"/>
          <a:ext cx="5593155" cy="1509876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878382"/>
                <a:gridCol w="4714773"/>
              </a:tblGrid>
              <a:tr h="304617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Book" charset="0"/>
                          <a:ea typeface="Avenir Book" charset="0"/>
                          <a:cs typeface="Avenir Book" charset="0"/>
                        </a:rPr>
                        <a:t>/eg/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flagrant, plague,</a:t>
                      </a:r>
                      <a:r>
                        <a:rPr lang="en-US" sz="1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vague (bacon)</a:t>
                      </a:r>
                      <a:endParaRPr lang="en-US" sz="1400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617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Book" charset="0"/>
                          <a:ea typeface="Avenir Book" charset="0"/>
                          <a:cs typeface="Avenir Book" charset="0"/>
                        </a:rPr>
                        <a:t>/ɛg/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exit,</a:t>
                      </a:r>
                      <a:r>
                        <a:rPr lang="en-US" sz="1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integrity, legacy, peg, regular, segment (deck)</a:t>
                      </a:r>
                      <a:endParaRPr lang="en-US" sz="1400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5476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Book" charset="0"/>
                          <a:ea typeface="Avenir Book" charset="0"/>
                          <a:cs typeface="Avenir Book" charset="0"/>
                        </a:rPr>
                        <a:t>/æg/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agony, brag,</a:t>
                      </a:r>
                      <a:r>
                        <a:rPr lang="en-US" sz="1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dragon, jaguar, rag, snag, wagon</a:t>
                      </a:r>
                      <a:r>
                        <a:rPr lang="en-US" sz="1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 (black)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617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Book" charset="0"/>
                          <a:ea typeface="Avenir Book" charset="0"/>
                          <a:cs typeface="Avenir Book" charset="0"/>
                        </a:rPr>
                        <a:t>/o/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bow, doe, go,</a:t>
                      </a:r>
                      <a:r>
                        <a:rPr lang="en-US" sz="14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know, low, mow, row, sew, show, toe</a:t>
                      </a:r>
                      <a:endParaRPr lang="en-US" sz="1400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1550824"/>
            <a:ext cx="24985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These were embedded psuedorandomly in a 160-item word list, with words targeting other research questions acting as fillers.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Participants often commented on how random the words seemed, so they likely did not catch on to the research questions these words targeted.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Words in parintheses were used as pre-voiceless reference points.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Appendix B: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4454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 spcCol="457200">
            <a:noAutofit/>
          </a:bodyPr>
          <a:lstStyle/>
          <a:p>
            <a:r>
              <a:rPr lang="en-US" sz="1800"/>
              <a:t>I use generalized linear mixed-effects models </a:t>
            </a:r>
            <a:r>
              <a:rPr lang="en-US" sz="1100"/>
              <a:t>(Baayen 2008)</a:t>
            </a:r>
            <a:r>
              <a:rPr lang="en-US" sz="1800"/>
              <a:t> using the function </a:t>
            </a:r>
            <a:r>
              <a:rPr lang="en-US" sz="1600">
                <a:latin typeface="Source Code Pro" charset="0"/>
                <a:ea typeface="Source Code Pro" charset="0"/>
                <a:cs typeface="Source Code Pro" charset="0"/>
              </a:rPr>
              <a:t>glmer()</a:t>
            </a:r>
            <a:r>
              <a:rPr lang="en-US" sz="1800"/>
              <a:t> in the R package </a:t>
            </a:r>
            <a:r>
              <a:rPr lang="en-US" sz="1600">
                <a:latin typeface="Source Code Pro" charset="0"/>
                <a:ea typeface="Source Code Pro" charset="0"/>
                <a:cs typeface="Source Code Pro" charset="0"/>
              </a:rPr>
              <a:t>lme4</a:t>
            </a:r>
            <a:r>
              <a:rPr lang="en-US" sz="1800"/>
              <a:t> </a:t>
            </a:r>
            <a:r>
              <a:rPr lang="en-US" sz="1100"/>
              <a:t>(Bates </a:t>
            </a:r>
            <a:r>
              <a:rPr lang="en-US" sz="1100" i="1"/>
              <a:t>et al. </a:t>
            </a:r>
            <a:r>
              <a:rPr lang="en-US" sz="1100"/>
              <a:t>2015)</a:t>
            </a:r>
            <a:r>
              <a:rPr lang="en-US" sz="1800"/>
              <a:t>, with speaker and word as random effects and sex and some form of age/generation as a fixed effect.</a:t>
            </a:r>
          </a:p>
          <a:p>
            <a:endParaRPr lang="en-US" sz="1800"/>
          </a:p>
          <a:p>
            <a:r>
              <a:rPr lang="en-US" sz="1800"/>
              <a:t>The older generation was defined as those born on or before 1970.</a:t>
            </a:r>
          </a:p>
          <a:p>
            <a:endParaRPr lang="en-US" sz="1800"/>
          </a:p>
          <a:p>
            <a:r>
              <a:rPr lang="en-US" sz="1800"/>
              <a:t>Effects are reported significant if </a:t>
            </a:r>
            <a:r>
              <a:rPr lang="en-US" sz="1800" i="1"/>
              <a:t>p</a:t>
            </a:r>
            <a:r>
              <a:rPr lang="en-US" sz="1800"/>
              <a:t>&lt;0.01.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For each hypothesis, three models were tested to see how age should be coded that included either 1) age as a continuous factor, 2) generation as a binary variable, or 3) only the interaction of age and generation to test the breakpoint. </a:t>
            </a:r>
          </a:p>
          <a:p>
            <a:endParaRPr lang="en-US" sz="1800"/>
          </a:p>
          <a:p>
            <a:r>
              <a:rPr lang="en-US" sz="1800"/>
              <a:t>All three models fit using maximum liklihood (ML) and were compared to a model without age at all (a null model) using the </a:t>
            </a:r>
            <a:r>
              <a:rPr lang="en-US" sz="1800">
                <a:latin typeface="Source Code Pro" charset="0"/>
                <a:ea typeface="Source Code Pro" charset="0"/>
                <a:cs typeface="Source Code Pro" charset="0"/>
              </a:rPr>
              <a:t>anova()</a:t>
            </a:r>
            <a:r>
              <a:rPr lang="en-US" sz="1800"/>
              <a:t> function. The model with the lowest BIC was chosen and refit using restricted maximum liklihood (REML). The output of these final models is given in the following slides.</a:t>
            </a:r>
          </a:p>
          <a:p>
            <a:endParaRPr lang="en-US" sz="1800"/>
          </a:p>
          <a:p>
            <a:r>
              <a:rPr lang="en-US" sz="1800"/>
              <a:t>See Baayan (2008) for regression with breakpoints, and Levshina (2015) for model comparison.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54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503906"/>
              </p:ext>
            </p:extLst>
          </p:nvPr>
        </p:nvGraphicFramePr>
        <p:xfrm>
          <a:off x="928074" y="3105103"/>
          <a:ext cx="4979565" cy="2187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880"/>
                <a:gridCol w="737956"/>
                <a:gridCol w="930221"/>
                <a:gridCol w="867508"/>
              </a:tblGrid>
              <a:tr h="26289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Fixed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i="1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</a:t>
                      </a:r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-value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(Intercept)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7.886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37.16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sex: 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0.599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2.13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generation: younger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–1.455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–5.24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3384">
                <a:tc gridSpan="4"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Interpretation: The younger generation produced a lower </a:t>
                      </a:r>
                      <a:r>
                        <a:rPr lang="en-US" sz="1200" b="0" i="0" u="none" strike="noStrike" cap="small" baseline="0">
                          <a:solidFill>
                            <a:srgbClr val="0072B2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bag</a:t>
                      </a:r>
                      <a:r>
                        <a:rPr lang="en-US" sz="1200" b="0" i="0" u="none" strike="noStrike" baseline="0">
                          <a:solidFill>
                            <a:srgbClr val="0072B2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vowel than the older generation. The effect of sex was only marginally significant based on the small </a:t>
                      </a:r>
                      <a:r>
                        <a:rPr lang="en-US" sz="1200" b="0" i="1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</a:t>
                      </a: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-value (&lt;3).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988170"/>
              </p:ext>
            </p:extLst>
          </p:nvPr>
        </p:nvGraphicFramePr>
        <p:xfrm>
          <a:off x="928074" y="1447578"/>
          <a:ext cx="2127098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87"/>
                <a:gridCol w="802591"/>
                <a:gridCol w="677420"/>
              </a:tblGrid>
              <a:tr h="26289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Variance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 Dev.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0.484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0.696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0.048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residual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0.598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0.773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27018" y="402218"/>
            <a:ext cx="5080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(1) Linear mixed-effects model fit by REML of bark-normalized height (bark(F3)–bark(F1)) of pre-velar vowels with sex (</a:t>
            </a:r>
            <a:r>
              <a:rPr lang="en-US" sz="1400" u="sng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F*</a:t>
            </a:r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, M) and generation (</a:t>
            </a:r>
            <a:r>
              <a:rPr lang="en-US" sz="1400" u="sng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older</a:t>
            </a:r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, younger) as fixed effects and speaker and word as random effects.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3618" y="6413698"/>
            <a:ext cx="3657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* Underlined values are the reference levels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80177" y="402218"/>
            <a:ext cx="50806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(2) Linear mixed-effects model fit by REML of bark-normalized backness (bark(F3)–bark(F2)) of /o/ with sex (</a:t>
            </a:r>
            <a:r>
              <a:rPr lang="en-US" sz="1400" u="sng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F*</a:t>
            </a:r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, M) and age (as a continuous variable) as fixed effects and speaker and word as random effects.</a:t>
            </a:r>
          </a:p>
        </p:txBody>
      </p:sp>
      <p:graphicFrame>
        <p:nvGraphicFramePr>
          <p:cNvPr id="1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686807"/>
              </p:ext>
            </p:extLst>
          </p:nvPr>
        </p:nvGraphicFramePr>
        <p:xfrm>
          <a:off x="6481233" y="3035813"/>
          <a:ext cx="4979565" cy="2326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880"/>
                <a:gridCol w="737956"/>
                <a:gridCol w="930221"/>
                <a:gridCol w="867508"/>
              </a:tblGrid>
              <a:tr h="26289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Fixed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i="1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</a:t>
                      </a:r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-value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(Intercept)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4.312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0.337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12.78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sex: 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0.326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1.52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generation: younger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–0.034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0.007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–5.11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11965">
                <a:tc gridSpan="4"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Interpretation: The model technically shows that the older someone was the backer their /o/ vowel would be. To put it another way, /o/ is fronting in apparent time. The effect of sex was not significant based on the small </a:t>
                      </a:r>
                      <a:r>
                        <a:rPr lang="en-US" sz="1200" b="0" i="1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</a:t>
                      </a: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-value (&lt;2).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17069"/>
              </p:ext>
            </p:extLst>
          </p:nvPr>
        </p:nvGraphicFramePr>
        <p:xfrm>
          <a:off x="6481234" y="1447970"/>
          <a:ext cx="2127098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87"/>
                <a:gridCol w="802591"/>
                <a:gridCol w="677420"/>
              </a:tblGrid>
              <a:tr h="26289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Variance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 Dev.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0.274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0.523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0.038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0.195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residual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0.662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0.813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82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291753"/>
              </p:ext>
            </p:extLst>
          </p:nvPr>
        </p:nvGraphicFramePr>
        <p:xfrm>
          <a:off x="928074" y="3068724"/>
          <a:ext cx="4979565" cy="2187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3880"/>
                <a:gridCol w="737956"/>
                <a:gridCol w="930221"/>
                <a:gridCol w="867508"/>
              </a:tblGrid>
              <a:tr h="26289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Fixed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i="1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t</a:t>
                      </a:r>
                      <a:r>
                        <a:rPr lang="en-US" sz="12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-value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(Intercept)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387.92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34.72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11.17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sex: 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–110.88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27.95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–3.967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generation: younger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96.59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27.56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3.504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3384">
                <a:tc gridSpan="4"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Interpretation: The younger generation had longer trajectories than the older generation. Men had shorter trajectories than women.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370452"/>
              </p:ext>
            </p:extLst>
          </p:nvPr>
        </p:nvGraphicFramePr>
        <p:xfrm>
          <a:off x="928074" y="1447578"/>
          <a:ext cx="2127098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87"/>
                <a:gridCol w="802591"/>
                <a:gridCol w="677420"/>
              </a:tblGrid>
              <a:tr h="26289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Random effects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Variance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Std. Dev.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4767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69.04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9274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96.30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residual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10082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100.41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27018" y="402218"/>
            <a:ext cx="5080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(3) Linear mixed-effects model fit by REML of trajectories of /o/ with sex (</a:t>
            </a:r>
            <a:r>
              <a:rPr lang="en-US" sz="1400" u="sng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F*</a:t>
            </a:r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, M) and generation (</a:t>
            </a:r>
            <a:r>
              <a:rPr lang="en-US" sz="1400" u="sng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older</a:t>
            </a:r>
            <a:r>
              <a:rPr lang="en-US" sz="14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, younger) as fixed effects and speaker and word as random effects.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3618" y="6413698"/>
            <a:ext cx="3657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* Underlined values are the reference levels</a:t>
            </a:r>
          </a:p>
        </p:txBody>
      </p:sp>
    </p:spTree>
    <p:extLst>
      <p:ext uri="{BB962C8B-B14F-4D97-AF65-F5344CB8AC3E}">
        <p14:creationId xmlns:p14="http://schemas.microsoft.com/office/powerpoint/2010/main" val="173145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Pacific Northwest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400" y="1575006"/>
            <a:ext cx="5510530" cy="4048553"/>
          </a:xfrm>
          <a:prstGeom prst="rect">
            <a:avLst/>
          </a:prstGeom>
        </p:spPr>
      </p:pic>
      <p:sp>
        <p:nvSpPr>
          <p:cNvPr id="16" name="TextBox 15">
            <a:hlinkClick r:id="" action="ppaction://noaction">
              <a:snd r:embed="rId3" name="robin-ow.wav"/>
            </a:hlinkClick>
          </p:cNvPr>
          <p:cNvSpPr txBox="1"/>
          <p:nvPr/>
        </p:nvSpPr>
        <p:spPr>
          <a:xfrm>
            <a:off x="8244921" y="2938838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o</a:t>
            </a:r>
          </a:p>
        </p:txBody>
      </p:sp>
      <p:sp>
        <p:nvSpPr>
          <p:cNvPr id="18" name="TextBox 17">
            <a:hlinkClick r:id="" action="ppaction://noaction">
              <a:snd r:embed="rId4" name="daniel_aeg.wav"/>
            </a:hlinkClick>
          </p:cNvPr>
          <p:cNvSpPr txBox="1"/>
          <p:nvPr/>
        </p:nvSpPr>
        <p:spPr>
          <a:xfrm>
            <a:off x="4847294" y="4731779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9E73"/>
                </a:solidFill>
                <a:latin typeface="Avenir Book" charset="0"/>
                <a:ea typeface="Avenir Book" charset="0"/>
                <a:cs typeface="Avenir Book" charset="0"/>
              </a:rPr>
              <a:t>æg</a:t>
            </a:r>
          </a:p>
        </p:txBody>
      </p:sp>
      <p:sp>
        <p:nvSpPr>
          <p:cNvPr id="19" name="TextBox 18">
            <a:hlinkClick r:id="" action="ppaction://noaction">
              <a:snd r:embed="rId5" name="daniel_ehg.wav"/>
            </a:hlinkClick>
          </p:cNvPr>
          <p:cNvSpPr txBox="1"/>
          <p:nvPr/>
        </p:nvSpPr>
        <p:spPr>
          <a:xfrm>
            <a:off x="4458620" y="4059426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06C0A"/>
                </a:solidFill>
                <a:latin typeface="Avenir Book" charset="0"/>
                <a:ea typeface="Avenir Book" charset="0"/>
                <a:cs typeface="Avenir Book" charset="0"/>
              </a:rPr>
              <a:t>ɛg</a:t>
            </a:r>
          </a:p>
        </p:txBody>
      </p:sp>
      <p:sp>
        <p:nvSpPr>
          <p:cNvPr id="20" name="TextBox 19">
            <a:hlinkClick r:id="" action="ppaction://noaction">
              <a:snd r:embed="rId6" name="daniel_eyg.wav"/>
            </a:hlinkClick>
          </p:cNvPr>
          <p:cNvSpPr txBox="1"/>
          <p:nvPr/>
        </p:nvSpPr>
        <p:spPr>
          <a:xfrm>
            <a:off x="3649943" y="281971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2B2"/>
                </a:solidFill>
                <a:latin typeface="Avenir Book" charset="0"/>
                <a:ea typeface="Avenir Book" charset="0"/>
                <a:cs typeface="Avenir Book" charset="0"/>
              </a:rPr>
              <a:t>eg</a:t>
            </a:r>
          </a:p>
        </p:txBody>
      </p:sp>
      <p:cxnSp>
        <p:nvCxnSpPr>
          <p:cNvPr id="25" name="Straight Arrow Connector 24">
            <a:hlinkClick r:id="" action="ppaction://noaction">
              <a:snd r:embed="rId7" name="kayla-ow.wav"/>
            </a:hlinkClick>
          </p:cNvPr>
          <p:cNvCxnSpPr/>
          <p:nvPr/>
        </p:nvCxnSpPr>
        <p:spPr>
          <a:xfrm flipH="1">
            <a:off x="7153038" y="3198714"/>
            <a:ext cx="99628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079527" y="3281382"/>
            <a:ext cx="379093" cy="492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989696" y="3527813"/>
            <a:ext cx="468924" cy="629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193682" y="4059426"/>
            <a:ext cx="618967" cy="86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1"/>
          <p:cNvSpPr>
            <a:spLocks noGrp="1"/>
          </p:cNvSpPr>
          <p:nvPr>
            <p:ph idx="1"/>
          </p:nvPr>
        </p:nvSpPr>
        <p:spPr>
          <a:xfrm>
            <a:off x="1758560" y="5550851"/>
            <a:ext cx="3818746" cy="717536"/>
          </a:xfrm>
        </p:spPr>
        <p:txBody>
          <a:bodyPr numCol="1" spcCol="274320">
            <a:normAutofit fontScale="92500"/>
          </a:bodyPr>
          <a:lstStyle/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>
                <a:effectLst/>
              </a:rPr>
              <a:t>(Wassink </a:t>
            </a:r>
            <a:r>
              <a:rPr lang="en-US" sz="1400" i="1">
                <a:effectLst/>
              </a:rPr>
              <a:t>et al.</a:t>
            </a:r>
            <a:r>
              <a:rPr lang="en-US" sz="1400">
                <a:effectLst/>
              </a:rPr>
              <a:t> 2009, </a:t>
            </a:r>
            <a:r>
              <a:rPr lang="en-US" sz="1400"/>
              <a:t>Freeman 2014, </a:t>
            </a:r>
          </a:p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>
                <a:effectLst/>
              </a:rPr>
              <a:t>Riebold 2015, Wassink 2015, </a:t>
            </a:r>
            <a:r>
              <a:rPr lang="en-US" sz="1400"/>
              <a:t>Wassink 2016, etc.)</a:t>
            </a:r>
            <a:endParaRPr lang="en-US" sz="1400">
              <a:effectLst/>
            </a:endParaRPr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8429219" y="5283585"/>
            <a:ext cx="2708786" cy="1116113"/>
          </a:xfrm>
          <a:prstGeom prst="rect">
            <a:avLst/>
          </a:prstGeom>
        </p:spPr>
        <p:txBody>
          <a:bodyPr numCol="1" spcCol="27432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/>
              <a:t>(Ward 2003, Becker </a:t>
            </a:r>
            <a:r>
              <a:rPr lang="en-US" sz="1400" i="1"/>
              <a:t>et al.</a:t>
            </a:r>
            <a:r>
              <a:rPr lang="en-US" sz="1400"/>
              <a:t> 2013,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/>
              <a:t>McLarty &amp; Kendall 2014,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/>
              <a:t>Becker </a:t>
            </a:r>
            <a:r>
              <a:rPr lang="en-US" sz="1400" i="1"/>
              <a:t>et al.</a:t>
            </a:r>
            <a:r>
              <a:rPr lang="en-US" sz="1400"/>
              <a:t> 2016, etc.)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endParaRPr lang="en-US" sz="1400"/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545428" y="4795772"/>
            <a:ext cx="4301866" cy="487813"/>
          </a:xfrm>
          <a:prstGeom prst="rect">
            <a:avLst/>
          </a:prstGeom>
        </p:spPr>
        <p:txBody>
          <a:bodyPr numCol="1" spcCol="27432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/>
              <a:t>(dragon, snag, agony, brag, wagon, jaguar)</a:t>
            </a: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767325" y="4083057"/>
            <a:ext cx="3543263" cy="512088"/>
          </a:xfrm>
          <a:prstGeom prst="rect">
            <a:avLst/>
          </a:prstGeom>
        </p:spPr>
        <p:txBody>
          <a:bodyPr numCol="1" spcCol="27432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/>
              <a:t>(peg, legacy, integrity, segment)</a:t>
            </a: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>
            <a:off x="1195575" y="2848522"/>
            <a:ext cx="2472358" cy="321148"/>
          </a:xfrm>
          <a:prstGeom prst="rect">
            <a:avLst/>
          </a:prstGeom>
        </p:spPr>
        <p:txBody>
          <a:bodyPr numCol="1" spcCol="27432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/>
              <a:t>(vague, plague, flagrant)</a:t>
            </a: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8642356" y="2913626"/>
            <a:ext cx="2717546" cy="512088"/>
          </a:xfrm>
          <a:prstGeom prst="rect">
            <a:avLst/>
          </a:prstGeom>
        </p:spPr>
        <p:txBody>
          <a:bodyPr numCol="1" spcCol="27432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188720" algn="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/>
              <a:t>low, sew, row, throw, mow, show, go, toe, know, doe</a:t>
            </a:r>
          </a:p>
        </p:txBody>
      </p:sp>
    </p:spTree>
    <p:extLst>
      <p:ext uri="{BB962C8B-B14F-4D97-AF65-F5344CB8AC3E}">
        <p14:creationId xmlns:p14="http://schemas.microsoft.com/office/powerpoint/2010/main" val="7352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 build="p"/>
      <p:bldP spid="35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pre-velars</a:t>
            </a:r>
          </a:p>
          <a:p>
            <a:r>
              <a:rPr lang="en-US"/>
              <a:t>	Hypothesis 1: 	Longview is like the rest of Washington</a:t>
            </a:r>
          </a:p>
          <a:p>
            <a:endParaRPr lang="en-US"/>
          </a:p>
          <a:p>
            <a:r>
              <a:rPr lang="en-US"/>
              <a:t>back vowels</a:t>
            </a:r>
          </a:p>
          <a:p>
            <a:r>
              <a:rPr lang="en-US"/>
              <a:t>	Hypothesis 2: 	/o/ is fronted</a:t>
            </a:r>
          </a:p>
          <a:p>
            <a:r>
              <a:rPr lang="en-US"/>
              <a:t>	Hypothesis 3: 	/o/ is monophthongized</a:t>
            </a:r>
          </a:p>
          <a:p>
            <a:endParaRPr lang="en-US"/>
          </a:p>
          <a:p>
            <a:r>
              <a:rPr lang="en-US"/>
              <a:t>Volcano</a:t>
            </a:r>
          </a:p>
          <a:p>
            <a:r>
              <a:rPr lang="en-US"/>
              <a:t>	Hypothesis 4: These three changes have to do with a volcano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1204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59151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41 natives of Cowlitz County, ages 18–70s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29-item word list </a:t>
            </a:r>
            <a:r>
              <a:rPr lang="en-US" sz="1400"/>
              <a:t>(see appendix slides)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forced aligned with DARLA</a:t>
            </a:r>
            <a:r>
              <a:rPr lang="en-US" sz="1400"/>
              <a:t> (Reddy &amp; Stanford 2015)</a:t>
            </a:r>
            <a:r>
              <a:rPr lang="en-US"/>
              <a:t>, which uses ProsodyLab</a:t>
            </a:r>
            <a:r>
              <a:rPr lang="en-US" sz="1400"/>
              <a:t> (Gorman </a:t>
            </a:r>
            <a:r>
              <a:rPr lang="en-US" sz="1400" i="1"/>
              <a:t>et al</a:t>
            </a:r>
            <a:r>
              <a:rPr lang="en-US" sz="1400"/>
              <a:t>. 2011)</a:t>
            </a:r>
            <a:r>
              <a:rPr lang="en-US"/>
              <a:t> and FAVE </a:t>
            </a:r>
            <a:r>
              <a:rPr lang="en-US" sz="1400"/>
              <a:t>(Rosenfelder </a:t>
            </a:r>
            <a:r>
              <a:rPr lang="en-US" sz="1400" i="1"/>
              <a:t>et al.</a:t>
            </a:r>
            <a:r>
              <a:rPr lang="en-US" sz="1400"/>
              <a:t> 2014)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used a Praat script to extract vowel formants at the midpoint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Bark normalized measurements</a:t>
            </a:r>
            <a:r>
              <a:rPr lang="en-US" sz="1400"/>
              <a:t> (Traunmüller 1997)</a:t>
            </a:r>
            <a:endParaRPr lang="en-US"/>
          </a:p>
          <a:p>
            <a:r>
              <a:rPr lang="en-US" sz="1800"/>
              <a:t>Lobanov transformation not used because I’m not working with the full vowel space</a:t>
            </a:r>
            <a:r>
              <a:rPr lang="en-US" sz="1100"/>
              <a:t> </a:t>
            </a:r>
            <a:r>
              <a:rPr lang="en-US" sz="1100"/>
              <a:t>(Thomas &amp; Kendall 2015)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762978"/>
              </p:ext>
            </p:extLst>
          </p:nvPr>
        </p:nvGraphicFramePr>
        <p:xfrm>
          <a:off x="8852899" y="1346908"/>
          <a:ext cx="2607899" cy="1468120"/>
        </p:xfrm>
        <a:graphic>
          <a:graphicData uri="http://schemas.openxmlformats.org/drawingml/2006/table">
            <a:tbl>
              <a:tblPr firstRow="1" lastRow="1" lastCol="1" bandRow="1">
                <a:tableStyleId>{2D5ABB26-0587-4C30-8999-92F81FD0307C}</a:tableStyleId>
              </a:tblPr>
              <a:tblGrid>
                <a:gridCol w="1537382"/>
                <a:gridCol w="1070517"/>
              </a:tblGrid>
              <a:tr h="36703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Number of tokens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pre-velars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/o/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348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897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9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1" spcCol="457200">
            <a:normAutofit/>
          </a:bodyPr>
          <a:lstStyle/>
          <a:p>
            <a:r>
              <a:rPr lang="en-US"/>
              <a:t>Mixed-effects models</a:t>
            </a:r>
            <a:r>
              <a:rPr lang="en-US" sz="1500"/>
              <a:t> </a:t>
            </a:r>
            <a:r>
              <a:rPr lang="en-US" sz="1300"/>
              <a:t>(Baayen 2008)</a:t>
            </a:r>
            <a:r>
              <a:rPr lang="en-US"/>
              <a:t>	</a:t>
            </a:r>
          </a:p>
          <a:p>
            <a:r>
              <a:rPr lang="en-US" sz="200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en-US" sz="1600">
                <a:latin typeface="Source Code Pro" charset="0"/>
                <a:ea typeface="Source Code Pro" charset="0"/>
                <a:cs typeface="Source Code Pro" charset="0"/>
              </a:rPr>
              <a:t>lmer()</a:t>
            </a:r>
            <a:r>
              <a:rPr lang="en-US" sz="1800"/>
              <a:t> in the R package </a:t>
            </a:r>
            <a:r>
              <a:rPr lang="en-US" sz="1600">
                <a:latin typeface="Source Code Pro" charset="0"/>
                <a:ea typeface="Source Code Pro" charset="0"/>
                <a:cs typeface="Source Code Pro" charset="0"/>
              </a:rPr>
              <a:t>lme4</a:t>
            </a:r>
            <a:r>
              <a:rPr lang="en-US" sz="1800"/>
              <a:t> </a:t>
            </a:r>
            <a:r>
              <a:rPr lang="en-US" sz="1100"/>
              <a:t>(Bates </a:t>
            </a:r>
            <a:r>
              <a:rPr lang="en-US" sz="1100" i="1"/>
              <a:t>et al. </a:t>
            </a:r>
            <a:r>
              <a:rPr lang="en-US" sz="1100"/>
              <a:t>2015)</a:t>
            </a:r>
          </a:p>
          <a:p>
            <a:endParaRPr lang="en-US"/>
          </a:p>
          <a:p>
            <a:r>
              <a:rPr lang="en-US"/>
              <a:t>Effects are reported significant if </a:t>
            </a:r>
            <a:r>
              <a:rPr lang="en-US" i="1"/>
              <a:t>p </a:t>
            </a:r>
            <a:r>
              <a:rPr lang="en-US"/>
              <a:t>&lt; 0.01.</a:t>
            </a:r>
          </a:p>
          <a:p>
            <a:endParaRPr lang="en-US"/>
          </a:p>
          <a:p>
            <a:r>
              <a:rPr lang="en-US"/>
              <a:t>Appendix slides:</a:t>
            </a:r>
          </a:p>
          <a:p>
            <a:r>
              <a:rPr lang="en-US"/>
              <a:t>	</a:t>
            </a:r>
            <a:r>
              <a:rPr lang="en-US" sz="1800"/>
              <a:t>more detailed explanation of statistical methods</a:t>
            </a:r>
          </a:p>
          <a:p>
            <a:r>
              <a:rPr lang="en-US" sz="1800"/>
              <a:t>	all model outputs</a:t>
            </a:r>
          </a:p>
          <a:p>
            <a:r>
              <a:rPr lang="en-US" sz="1800"/>
              <a:t>	interpretation of each model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9571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 1: Pre-Velars</a:t>
            </a:r>
          </a:p>
        </p:txBody>
      </p:sp>
    </p:spTree>
    <p:extLst>
      <p:ext uri="{BB962C8B-B14F-4D97-AF65-F5344CB8AC3E}">
        <p14:creationId xmlns:p14="http://schemas.microsoft.com/office/powerpoint/2010/main" val="15592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Var1" id="{D71304AF-F840-5F46-83A1-0DF20035DF72}" vid="{B31352C4-C388-534C-B274-348A9896DF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24177</TotalTime>
  <Words>2203</Words>
  <Application>Microsoft Macintosh PowerPoint</Application>
  <PresentationFormat>Widescreen</PresentationFormat>
  <Paragraphs>433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Avenir Book</vt:lpstr>
      <vt:lpstr>Calibri</vt:lpstr>
      <vt:lpstr>Garamond</vt:lpstr>
      <vt:lpstr>Mistral</vt:lpstr>
      <vt:lpstr>Segoe Print</vt:lpstr>
      <vt:lpstr>Source Code Pro</vt:lpstr>
      <vt:lpstr>Arial</vt:lpstr>
      <vt:lpstr>UGA</vt:lpstr>
      <vt:lpstr>PowerPoint Presentation</vt:lpstr>
      <vt:lpstr>Cowlitz County, Washington</vt:lpstr>
      <vt:lpstr>The West</vt:lpstr>
      <vt:lpstr>Pacific Northwest English</vt:lpstr>
      <vt:lpstr>Hypotheses</vt:lpstr>
      <vt:lpstr>PowerPoint Presentation</vt:lpstr>
      <vt:lpstr>Data Collection</vt:lpstr>
      <vt:lpstr>Analysis</vt:lpstr>
      <vt:lpstr>PowerPoint Presentation</vt:lpstr>
      <vt:lpstr>Pre-Velars: Distribution</vt:lpstr>
      <vt:lpstr>Age + Generation</vt:lpstr>
      <vt:lpstr>Pre-Velars in other Regions</vt:lpstr>
      <vt:lpstr>Pre-Velars in other Regions</vt:lpstr>
      <vt:lpstr>Regression Model</vt:lpstr>
      <vt:lpstr>PowerPoint Presentation</vt:lpstr>
      <vt:lpstr>All Back Vowels</vt:lpstr>
      <vt:lpstr>/o/ Fronting</vt:lpstr>
      <vt:lpstr>/o/ Fronting in other Regions</vt:lpstr>
      <vt:lpstr>PowerPoint Presentation</vt:lpstr>
      <vt:lpstr>Trajectories</vt:lpstr>
      <vt:lpstr>Monophthongization  of /o/ over time</vt:lpstr>
      <vt:lpstr>PowerPoint Presentation</vt:lpstr>
      <vt:lpstr>Generational Divide</vt:lpstr>
      <vt:lpstr>So what happened in 1970?</vt:lpstr>
      <vt:lpstr>PowerPoint Presentation</vt:lpstr>
      <vt:lpstr>Conclusion</vt:lpstr>
      <vt:lpstr>References</vt:lpstr>
      <vt:lpstr>PowerPoint Presentation</vt:lpstr>
      <vt:lpstr>PowerPoint Presentation</vt:lpstr>
      <vt:lpstr>Word List Items</vt:lpstr>
      <vt:lpstr>PowerPoint Presentation</vt:lpstr>
      <vt:lpstr>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486</cp:revision>
  <cp:lastPrinted>2017-02-10T19:44:25Z</cp:lastPrinted>
  <dcterms:created xsi:type="dcterms:W3CDTF">2016-11-17T03:38:23Z</dcterms:created>
  <dcterms:modified xsi:type="dcterms:W3CDTF">2017-04-07T01:58:21Z</dcterms:modified>
</cp:coreProperties>
</file>